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09" r:id="rId4"/>
    <p:sldId id="310" r:id="rId5"/>
    <p:sldId id="259" r:id="rId6"/>
    <p:sldId id="274" r:id="rId7"/>
    <p:sldId id="275" r:id="rId8"/>
    <p:sldId id="276" r:id="rId9"/>
    <p:sldId id="277" r:id="rId10"/>
    <p:sldId id="278" r:id="rId11"/>
    <p:sldId id="279" r:id="rId12"/>
    <p:sldId id="311" r:id="rId13"/>
    <p:sldId id="265" r:id="rId14"/>
    <p:sldId id="281" r:id="rId15"/>
    <p:sldId id="282" r:id="rId16"/>
    <p:sldId id="283" r:id="rId17"/>
    <p:sldId id="286" r:id="rId18"/>
    <p:sldId id="288" r:id="rId19"/>
    <p:sldId id="287" r:id="rId20"/>
    <p:sldId id="266"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284" r:id="rId34"/>
    <p:sldId id="285" r:id="rId35"/>
    <p:sldId id="301" r:id="rId36"/>
    <p:sldId id="303" r:id="rId37"/>
    <p:sldId id="305" r:id="rId38"/>
    <p:sldId id="302" r:id="rId39"/>
    <p:sldId id="304" r:id="rId40"/>
    <p:sldId id="306" r:id="rId41"/>
    <p:sldId id="307" r:id="rId42"/>
    <p:sldId id="308" r:id="rId43"/>
    <p:sldId id="26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46" y="2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A8F27A-3BFA-473B-93A5-15614F32DE20}"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0F6BD-B1F1-45B4-9302-DD7931CC0D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A8F27A-3BFA-473B-93A5-15614F32DE20}"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0F6BD-B1F1-45B4-9302-DD7931CC0D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A8F27A-3BFA-473B-93A5-15614F32DE20}"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0F6BD-B1F1-45B4-9302-DD7931CC0D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A8F27A-3BFA-473B-93A5-15614F32DE20}"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0F6BD-B1F1-45B4-9302-DD7931CC0D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A8F27A-3BFA-473B-93A5-15614F32DE20}"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0F6BD-B1F1-45B4-9302-DD7931CC0D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A8F27A-3BFA-473B-93A5-15614F32DE20}"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0F6BD-B1F1-45B4-9302-DD7931CC0D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A8F27A-3BFA-473B-93A5-15614F32DE20}" type="datetimeFigureOut">
              <a:rPr lang="en-US" smtClean="0"/>
              <a:pPr/>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0F6BD-B1F1-45B4-9302-DD7931CC0D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A8F27A-3BFA-473B-93A5-15614F32DE20}" type="datetimeFigureOut">
              <a:rPr lang="en-US" smtClean="0"/>
              <a:pPr/>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E0F6BD-B1F1-45B4-9302-DD7931CC0D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8F27A-3BFA-473B-93A5-15614F32DE20}" type="datetimeFigureOut">
              <a:rPr lang="en-US" smtClean="0"/>
              <a:pPr/>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E0F6BD-B1F1-45B4-9302-DD7931CC0D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A8F27A-3BFA-473B-93A5-15614F32DE20}"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0F6BD-B1F1-45B4-9302-DD7931CC0D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A8F27A-3BFA-473B-93A5-15614F32DE20}"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0F6BD-B1F1-45B4-9302-DD7931CC0D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8F27A-3BFA-473B-93A5-15614F32DE20}" type="datetimeFigureOut">
              <a:rPr lang="en-US" smtClean="0"/>
              <a:pPr/>
              <a:t>8/11/2015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0F6BD-B1F1-45B4-9302-DD7931CC0D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Ipso_facto" TargetMode="External"/><Relationship Id="rId13" Type="http://schemas.openxmlformats.org/officeDocument/2006/relationships/hyperlink" Target="http://en.wikipedia.org/wiki/Nolo_contendere" TargetMode="External"/><Relationship Id="rId18" Type="http://schemas.openxmlformats.org/officeDocument/2006/relationships/hyperlink" Target="http://en.wikipedia.org/wiki/Ultra_vires" TargetMode="External"/><Relationship Id="rId3" Type="http://schemas.openxmlformats.org/officeDocument/2006/relationships/hyperlink" Target="http://en.wikipedia.org/wiki/In_absentia" TargetMode="External"/><Relationship Id="rId7" Type="http://schemas.openxmlformats.org/officeDocument/2006/relationships/hyperlink" Target="http://en.wikipedia.org/wiki/Mala_fides" TargetMode="External"/><Relationship Id="rId12" Type="http://schemas.openxmlformats.org/officeDocument/2006/relationships/hyperlink" Target="http://en.wikipedia.org/wiki/Mutatis_mutandis" TargetMode="External"/><Relationship Id="rId17" Type="http://schemas.openxmlformats.org/officeDocument/2006/relationships/hyperlink" Target="http://en.wikipedia.org/wiki/Quid_pro_quo" TargetMode="External"/><Relationship Id="rId2" Type="http://schemas.openxmlformats.org/officeDocument/2006/relationships/hyperlink" Target="http://en.wikipedia.org/wiki/Habeas_corpus" TargetMode="External"/><Relationship Id="rId16" Type="http://schemas.openxmlformats.org/officeDocument/2006/relationships/hyperlink" Target="http://en.wikipedia.org/wiki/Non_compos_mentis" TargetMode="External"/><Relationship Id="rId1" Type="http://schemas.openxmlformats.org/officeDocument/2006/relationships/slideLayout" Target="../slideLayouts/slideLayout7.xml"/><Relationship Id="rId6" Type="http://schemas.openxmlformats.org/officeDocument/2006/relationships/hyperlink" Target="http://en.wikipedia.org/wiki/Bona_fide" TargetMode="External"/><Relationship Id="rId11" Type="http://schemas.openxmlformats.org/officeDocument/2006/relationships/hyperlink" Target="http://en.wikipedia.org/wiki/Mens_rea" TargetMode="External"/><Relationship Id="rId5" Type="http://schemas.openxmlformats.org/officeDocument/2006/relationships/hyperlink" Target="http://en.wikipedia.org/wiki/Aut_dedere_aut_judicare" TargetMode="External"/><Relationship Id="rId15" Type="http://schemas.openxmlformats.org/officeDocument/2006/relationships/hyperlink" Target="http://en.wikipedia.org/wiki/Persona_non_grata" TargetMode="External"/><Relationship Id="rId10" Type="http://schemas.openxmlformats.org/officeDocument/2006/relationships/hyperlink" Target="http://en.wikipedia.org/wiki/Mandamus" TargetMode="External"/><Relationship Id="rId19" Type="http://schemas.openxmlformats.org/officeDocument/2006/relationships/hyperlink" Target="http://en.wikipedia.org/wiki/Pro_bono" TargetMode="External"/><Relationship Id="rId4" Type="http://schemas.openxmlformats.org/officeDocument/2006/relationships/hyperlink" Target="http://en.wikipedia.org/wiki/In_loco_parentis" TargetMode="External"/><Relationship Id="rId9" Type="http://schemas.openxmlformats.org/officeDocument/2006/relationships/hyperlink" Target="http://en.wikipedia.org/wiki/Ex_post_facto" TargetMode="External"/><Relationship Id="rId14" Type="http://schemas.openxmlformats.org/officeDocument/2006/relationships/hyperlink" Target="http://en.wikipedia.org/wiki/Obiter_dictu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dl.ket.org/latin1/things/jcl/nle/geography.htm" TargetMode="External"/><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hyperlink" Target="http://www.dl.ket.org/latin2/historia/maps/romemapquiz/mp20.htm"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hyperlink" Target="http://www.dl.ket.org/latin1/things/jcl/nle/historic.htm" TargetMode="External"/><Relationship Id="rId7" Type="http://schemas.openxmlformats.org/officeDocument/2006/relationships/hyperlink" Target="http://www.dl.ket.org/latin1/things/jcl/nle/nle-vocab.htm" TargetMode="External"/><Relationship Id="rId2" Type="http://schemas.openxmlformats.org/officeDocument/2006/relationships/image" Target="../media/image1.jpeg"/><Relationship Id="rId1" Type="http://schemas.openxmlformats.org/officeDocument/2006/relationships/slideLayout" Target="../slideLayouts/slideLayout9.xml"/><Relationship Id="rId6" Type="http://schemas.openxmlformats.org/officeDocument/2006/relationships/hyperlink" Target="http://www.dl.ket.org/latin1/things/jcl/nle/magistrates.htm" TargetMode="External"/><Relationship Id="rId5" Type="http://schemas.openxmlformats.org/officeDocument/2006/relationships/hyperlink" Target="http://www.dl.ket.org/latin1/things/jcl/nle/history.htm" TargetMode="External"/><Relationship Id="rId4" Type="http://schemas.openxmlformats.org/officeDocument/2006/relationships/hyperlink" Target="http://www.dl.ket.org/latin2/historia/monarchy/monarchy.ht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www.dl.ket.org/latin1/mythology/2creatures/" TargetMode="External"/><Relationship Id="rId2" Type="http://schemas.openxmlformats.org/officeDocument/2006/relationships/hyperlink" Target="http://www.dl.ket.org/latin1/mythology/1deities/gods/olympians/" TargetMode="External"/><Relationship Id="rId1" Type="http://schemas.openxmlformats.org/officeDocument/2006/relationships/slideLayout" Target="../slideLayouts/slideLayout7.xml"/><Relationship Id="rId6" Type="http://schemas.openxmlformats.org/officeDocument/2006/relationships/hyperlink" Target="http://www.dl.ket.org/latin1/mythology/1deities/underworld/data/underworld.htm" TargetMode="External"/><Relationship Id="rId5" Type="http://schemas.openxmlformats.org/officeDocument/2006/relationships/hyperlink" Target="http://www.dl.ket.org/latin1/mythology/1deities/underworld/intro.htm" TargetMode="External"/><Relationship Id="rId4" Type="http://schemas.openxmlformats.org/officeDocument/2006/relationships/hyperlink" Target="http://www.dl.ket.org/latin1/mythology/3fables/heroes/"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dl.ket.org/latin1/mythology/3fables/heroes/jason.htm"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www.dl.ket.org/latin1/mythology/3fables/heroes/theseus.htm"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hyperlink" Target="http://www.dl.ket.org/latin1/mythology/2creatures/"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ancienthistory.about.com/cs/troyilium/g/parisoftroy.ht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www.dl.ket.org/latin1/things/jcl/nle/abbreviations.htm" TargetMode="External"/><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hyperlink" Target="http://www.dl.ket.org/latin1/things/jcl/nle/mottoes.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olumns other.jpg"/>
          <p:cNvPicPr>
            <a:picLocks noGrp="1" noChangeAspect="1"/>
          </p:cNvPicPr>
          <p:nvPr>
            <p:ph type="pic" idx="1"/>
          </p:nvPr>
        </p:nvPicPr>
        <p:blipFill>
          <a:blip r:embed="rId2" cstate="print"/>
          <a:srcRect l="4596" r="4596"/>
          <a:stretch>
            <a:fillRect/>
          </a:stretch>
        </p:blipFill>
        <p:spPr>
          <a:xfrm>
            <a:off x="-25400" y="0"/>
            <a:ext cx="9169400" cy="6877050"/>
          </a:xfrm>
        </p:spPr>
      </p:pic>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normAutofit fontScale="85000" lnSpcReduction="20000"/>
          </a:bodyPr>
          <a:lstStyle/>
          <a:p>
            <a:endParaRPr lang="en-US" sz="2000" dirty="0" smtClean="0"/>
          </a:p>
          <a:p>
            <a:r>
              <a:rPr lang="en-US" sz="2000" dirty="0" smtClean="0"/>
              <a:t>Based on http://www.dl.ket.org/latin2/things/jcl/nle/nlestudy.htm</a:t>
            </a:r>
            <a:endParaRPr lang="en-US" sz="2000" dirty="0"/>
          </a:p>
        </p:txBody>
      </p:sp>
      <p:sp>
        <p:nvSpPr>
          <p:cNvPr id="10" name="TextBox 9"/>
          <p:cNvSpPr txBox="1"/>
          <p:nvPr/>
        </p:nvSpPr>
        <p:spPr>
          <a:xfrm>
            <a:off x="1447800" y="838200"/>
            <a:ext cx="7924800" cy="3416320"/>
          </a:xfrm>
          <a:prstGeom prst="rect">
            <a:avLst/>
          </a:prstGeom>
          <a:noFill/>
        </p:spPr>
        <p:txBody>
          <a:bodyPr wrap="square" rtlCol="0">
            <a:spAutoFit/>
          </a:bodyPr>
          <a:lstStyle/>
          <a:p>
            <a:r>
              <a:rPr lang="en-US" sz="7200" dirty="0" smtClean="0"/>
              <a:t>The National Latin Exam Practice with</a:t>
            </a:r>
          </a:p>
          <a:p>
            <a:r>
              <a:rPr lang="en-US" sz="7200" dirty="0" smtClean="0"/>
              <a:t>Culture &amp; History</a:t>
            </a:r>
            <a:endParaRPr lang="en-US"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8686800" cy="7386638"/>
          </a:xfrm>
          <a:prstGeom prst="rect">
            <a:avLst/>
          </a:prstGeom>
          <a:noFill/>
        </p:spPr>
        <p:txBody>
          <a:bodyPr wrap="square" rtlCol="0">
            <a:spAutoFit/>
          </a:bodyPr>
          <a:lstStyle/>
          <a:p>
            <a:pPr algn="ctr"/>
            <a:r>
              <a:rPr lang="en-US" b="1" dirty="0" smtClean="0"/>
              <a:t>Mottoes and Quotations (PAGE 2) </a:t>
            </a:r>
            <a:endParaRPr lang="en-US" dirty="0" smtClean="0"/>
          </a:p>
          <a:p>
            <a:pPr marL="342900" indent="-342900">
              <a:lnSpc>
                <a:spcPct val="150000"/>
              </a:lnSpc>
              <a:buFont typeface="+mj-lt"/>
              <a:buAutoNum type="arabicPeriod"/>
            </a:pPr>
            <a:r>
              <a:rPr lang="en-US" sz="2000" b="1" dirty="0" err="1" smtClean="0">
                <a:latin typeface="Bodoni MT" pitchFamily="18" charset="0"/>
              </a:rPr>
              <a:t>Nolo</a:t>
            </a:r>
            <a:r>
              <a:rPr lang="en-US" sz="2000" b="1" dirty="0" smtClean="0">
                <a:latin typeface="Bodoni MT" pitchFamily="18" charset="0"/>
              </a:rPr>
              <a:t> </a:t>
            </a:r>
            <a:r>
              <a:rPr lang="en-US" sz="2000" b="1" dirty="0" err="1" smtClean="0">
                <a:latin typeface="Bodoni MT" pitchFamily="18" charset="0"/>
              </a:rPr>
              <a:t>contendere</a:t>
            </a:r>
            <a:r>
              <a:rPr lang="en-US" sz="2000" b="1" dirty="0">
                <a:latin typeface="Bodoni MT" pitchFamily="18" charset="0"/>
              </a:rPr>
              <a:t> </a:t>
            </a:r>
            <a:r>
              <a:rPr lang="en-US" dirty="0" smtClean="0">
                <a:latin typeface="Bodoni MT" pitchFamily="18" charset="0"/>
              </a:rPr>
              <a:t>= I don't want to contest the charges (and I accept the penalty without admitting guilt). </a:t>
            </a:r>
          </a:p>
          <a:p>
            <a:pPr marL="342900" indent="-342900">
              <a:lnSpc>
                <a:spcPct val="150000"/>
              </a:lnSpc>
              <a:buFont typeface="+mj-lt"/>
              <a:buAutoNum type="arabicPeriod"/>
            </a:pPr>
            <a:r>
              <a:rPr lang="en-US" sz="2000" b="1" dirty="0" err="1" smtClean="0">
                <a:latin typeface="Bodoni MT" pitchFamily="18" charset="0"/>
              </a:rPr>
              <a:t>Pax</a:t>
            </a:r>
            <a:r>
              <a:rPr lang="en-US" sz="2000" b="1" dirty="0" smtClean="0">
                <a:latin typeface="Bodoni MT" pitchFamily="18" charset="0"/>
              </a:rPr>
              <a:t> </a:t>
            </a:r>
            <a:r>
              <a:rPr lang="en-US" sz="2000" b="1" dirty="0" err="1" smtClean="0">
                <a:latin typeface="Bodoni MT" pitchFamily="18" charset="0"/>
              </a:rPr>
              <a:t>vobiscum</a:t>
            </a:r>
            <a:r>
              <a:rPr lang="en-US" sz="2000" b="1" dirty="0" smtClean="0">
                <a:latin typeface="Bodoni MT" pitchFamily="18" charset="0"/>
              </a:rPr>
              <a:t> /</a:t>
            </a:r>
            <a:r>
              <a:rPr lang="en-US" sz="2000" b="1" dirty="0" err="1" smtClean="0">
                <a:latin typeface="Bodoni MT" pitchFamily="18" charset="0"/>
              </a:rPr>
              <a:t>Pax</a:t>
            </a:r>
            <a:r>
              <a:rPr lang="en-US" sz="2000" b="1" dirty="0" smtClean="0">
                <a:latin typeface="Bodoni MT" pitchFamily="18" charset="0"/>
              </a:rPr>
              <a:t> </a:t>
            </a:r>
            <a:r>
              <a:rPr lang="en-US" sz="2000" b="1" dirty="0" err="1" smtClean="0">
                <a:latin typeface="Bodoni MT" pitchFamily="18" charset="0"/>
              </a:rPr>
              <a:t>tecum</a:t>
            </a:r>
            <a:r>
              <a:rPr lang="en-US" sz="2000" b="1" dirty="0" smtClean="0">
                <a:latin typeface="Bodoni MT" pitchFamily="18" charset="0"/>
              </a:rPr>
              <a:t>   </a:t>
            </a:r>
            <a:r>
              <a:rPr lang="en-US" dirty="0" smtClean="0">
                <a:latin typeface="Bodoni MT" pitchFamily="18" charset="0"/>
              </a:rPr>
              <a:t>= Peace be with you. </a:t>
            </a:r>
          </a:p>
          <a:p>
            <a:pPr marL="342900" indent="-342900">
              <a:lnSpc>
                <a:spcPct val="150000"/>
              </a:lnSpc>
              <a:buFont typeface="+mj-lt"/>
              <a:buAutoNum type="arabicPeriod"/>
            </a:pPr>
            <a:r>
              <a:rPr lang="en-US" sz="2000" b="1" dirty="0" smtClean="0">
                <a:latin typeface="Bodoni MT" pitchFamily="18" charset="0"/>
              </a:rPr>
              <a:t>Pro bono  </a:t>
            </a:r>
            <a:r>
              <a:rPr lang="en-US" dirty="0" smtClean="0">
                <a:latin typeface="Bodoni MT" pitchFamily="18" charset="0"/>
              </a:rPr>
              <a:t>=  Something done out of good will with no charge </a:t>
            </a:r>
          </a:p>
          <a:p>
            <a:pPr marL="342900" indent="-342900">
              <a:lnSpc>
                <a:spcPct val="150000"/>
              </a:lnSpc>
              <a:buFont typeface="+mj-lt"/>
              <a:buAutoNum type="arabicPeriod"/>
            </a:pPr>
            <a:r>
              <a:rPr lang="en-US" sz="2000" b="1" dirty="0" err="1" smtClean="0">
                <a:latin typeface="Bodoni MT" pitchFamily="18" charset="0"/>
              </a:rPr>
              <a:t>Possunt</a:t>
            </a:r>
            <a:r>
              <a:rPr lang="en-US" sz="2000" b="1" dirty="0" smtClean="0">
                <a:latin typeface="Bodoni MT" pitchFamily="18" charset="0"/>
              </a:rPr>
              <a:t> </a:t>
            </a:r>
            <a:r>
              <a:rPr lang="en-US" sz="2000" b="1" dirty="0" err="1" smtClean="0">
                <a:latin typeface="Bodoni MT" pitchFamily="18" charset="0"/>
              </a:rPr>
              <a:t>quia</a:t>
            </a:r>
            <a:r>
              <a:rPr lang="en-US" sz="2000" b="1" dirty="0" smtClean="0">
                <a:latin typeface="Bodoni MT" pitchFamily="18" charset="0"/>
              </a:rPr>
              <a:t> posse </a:t>
            </a:r>
            <a:r>
              <a:rPr lang="en-US" sz="2000" b="1" dirty="0" err="1" smtClean="0">
                <a:latin typeface="Bodoni MT" pitchFamily="18" charset="0"/>
              </a:rPr>
              <a:t>videntur</a:t>
            </a:r>
            <a:r>
              <a:rPr lang="en-US" sz="2000" b="1" dirty="0" smtClean="0">
                <a:latin typeface="Bodoni MT" pitchFamily="18" charset="0"/>
              </a:rPr>
              <a:t>  </a:t>
            </a:r>
            <a:r>
              <a:rPr lang="en-US" dirty="0" smtClean="0">
                <a:latin typeface="Bodoni MT" pitchFamily="18" charset="0"/>
              </a:rPr>
              <a:t>= They can because they think they can. </a:t>
            </a:r>
          </a:p>
          <a:p>
            <a:pPr marL="342900" indent="-342900">
              <a:lnSpc>
                <a:spcPct val="150000"/>
              </a:lnSpc>
              <a:buFont typeface="+mj-lt"/>
              <a:buAutoNum type="arabicPeriod"/>
            </a:pPr>
            <a:r>
              <a:rPr lang="en-US" sz="2000" b="1" dirty="0" smtClean="0">
                <a:latin typeface="Bodoni MT" pitchFamily="18" charset="0"/>
              </a:rPr>
              <a:t>Quasi </a:t>
            </a:r>
            <a:r>
              <a:rPr lang="en-US" sz="2000" b="1" dirty="0" err="1" smtClean="0">
                <a:latin typeface="Bodoni MT" pitchFamily="18" charset="0"/>
              </a:rPr>
              <a:t>modo</a:t>
            </a:r>
            <a:r>
              <a:rPr lang="en-US" sz="2000" b="1" dirty="0" smtClean="0">
                <a:latin typeface="Bodoni MT" pitchFamily="18" charset="0"/>
              </a:rPr>
              <a:t> </a:t>
            </a:r>
            <a:r>
              <a:rPr lang="en-US" sz="2000" b="1" dirty="0" err="1" smtClean="0">
                <a:latin typeface="Bodoni MT" pitchFamily="18" charset="0"/>
              </a:rPr>
              <a:t>geniti</a:t>
            </a:r>
            <a:r>
              <a:rPr lang="en-US" sz="2000" b="1" dirty="0" smtClean="0">
                <a:latin typeface="Bodoni MT" pitchFamily="18" charset="0"/>
              </a:rPr>
              <a:t> </a:t>
            </a:r>
            <a:r>
              <a:rPr lang="en-US" sz="2000" b="1" dirty="0" err="1" smtClean="0">
                <a:latin typeface="Bodoni MT" pitchFamily="18" charset="0"/>
              </a:rPr>
              <a:t>Infantes</a:t>
            </a:r>
            <a:r>
              <a:rPr lang="en-US" sz="2000" b="1" dirty="0" smtClean="0">
                <a:latin typeface="Bodoni MT" pitchFamily="18" charset="0"/>
              </a:rPr>
              <a:t>  </a:t>
            </a:r>
            <a:r>
              <a:rPr lang="en-US" dirty="0" smtClean="0">
                <a:latin typeface="Bodoni MT" pitchFamily="18" charset="0"/>
              </a:rPr>
              <a:t>= Just like new born babes" (Opening words of the Introit (1 Pet. 2.2.) </a:t>
            </a:r>
            <a:r>
              <a:rPr lang="en-US" sz="1400" dirty="0" smtClean="0">
                <a:latin typeface="Bodoni MT" pitchFamily="18" charset="0"/>
              </a:rPr>
              <a:t>used on the first Sunday after Easter; This </a:t>
            </a:r>
            <a:r>
              <a:rPr lang="en-US" sz="1400" dirty="0" err="1" smtClean="0">
                <a:latin typeface="Bodoni MT" pitchFamily="18" charset="0"/>
              </a:rPr>
              <a:t>sunday</a:t>
            </a:r>
            <a:r>
              <a:rPr lang="en-US" sz="1400" dirty="0" smtClean="0">
                <a:latin typeface="Bodoni MT" pitchFamily="18" charset="0"/>
              </a:rPr>
              <a:t> was called "Quasi </a:t>
            </a:r>
            <a:r>
              <a:rPr lang="en-US" sz="1400" dirty="0" err="1" smtClean="0">
                <a:latin typeface="Bodoni MT" pitchFamily="18" charset="0"/>
              </a:rPr>
              <a:t>Modo</a:t>
            </a:r>
            <a:r>
              <a:rPr lang="en-US" sz="1400" dirty="0" smtClean="0">
                <a:latin typeface="Bodoni MT" pitchFamily="18" charset="0"/>
              </a:rPr>
              <a:t>" Sunday.) </a:t>
            </a:r>
            <a:endParaRPr lang="en-US" dirty="0" smtClean="0">
              <a:latin typeface="Bodoni MT" pitchFamily="18" charset="0"/>
            </a:endParaRPr>
          </a:p>
          <a:p>
            <a:pPr marL="342900" indent="-342900">
              <a:lnSpc>
                <a:spcPct val="150000"/>
              </a:lnSpc>
              <a:buFont typeface="+mj-lt"/>
              <a:buAutoNum type="arabicPeriod"/>
            </a:pPr>
            <a:r>
              <a:rPr lang="en-US" sz="2000" b="1" dirty="0" err="1" smtClean="0">
                <a:latin typeface="Bodoni MT" pitchFamily="18" charset="0"/>
              </a:rPr>
              <a:t>Rara</a:t>
            </a:r>
            <a:r>
              <a:rPr lang="en-US" sz="2000" b="1" dirty="0" smtClean="0">
                <a:latin typeface="Bodoni MT" pitchFamily="18" charset="0"/>
              </a:rPr>
              <a:t> avis  </a:t>
            </a:r>
            <a:r>
              <a:rPr lang="en-US" dirty="0" smtClean="0">
                <a:latin typeface="Bodoni MT" pitchFamily="18" charset="0"/>
              </a:rPr>
              <a:t>= A rare bird </a:t>
            </a:r>
          </a:p>
          <a:p>
            <a:pPr marL="342900" indent="-342900">
              <a:lnSpc>
                <a:spcPct val="150000"/>
              </a:lnSpc>
              <a:buFont typeface="+mj-lt"/>
              <a:buAutoNum type="arabicPeriod"/>
            </a:pPr>
            <a:r>
              <a:rPr lang="en-US" sz="2000" b="1" dirty="0" err="1" smtClean="0">
                <a:latin typeface="Bodoni MT" pitchFamily="18" charset="0"/>
              </a:rPr>
              <a:t>Semper</a:t>
            </a:r>
            <a:r>
              <a:rPr lang="en-US" sz="2000" b="1" dirty="0" smtClean="0">
                <a:latin typeface="Bodoni MT" pitchFamily="18" charset="0"/>
              </a:rPr>
              <a:t> </a:t>
            </a:r>
            <a:r>
              <a:rPr lang="en-US" sz="2000" b="1" dirty="0" err="1" smtClean="0">
                <a:latin typeface="Bodoni MT" pitchFamily="18" charset="0"/>
              </a:rPr>
              <a:t>fidelis</a:t>
            </a:r>
            <a:r>
              <a:rPr lang="en-US" sz="2000" b="1" dirty="0">
                <a:latin typeface="Bodoni MT" pitchFamily="18" charset="0"/>
              </a:rPr>
              <a:t> </a:t>
            </a:r>
            <a:r>
              <a:rPr lang="en-US" sz="2000" b="1" dirty="0" smtClean="0">
                <a:latin typeface="Bodoni MT" pitchFamily="18" charset="0"/>
              </a:rPr>
              <a:t> </a:t>
            </a:r>
            <a:r>
              <a:rPr lang="en-US" dirty="0" smtClean="0">
                <a:latin typeface="Bodoni MT" pitchFamily="18" charset="0"/>
              </a:rPr>
              <a:t>= Always faithful (U.S. Marine Corps) </a:t>
            </a:r>
          </a:p>
          <a:p>
            <a:pPr marL="342900" indent="-342900">
              <a:lnSpc>
                <a:spcPct val="150000"/>
              </a:lnSpc>
              <a:buFont typeface="+mj-lt"/>
              <a:buAutoNum type="arabicPeriod"/>
            </a:pPr>
            <a:r>
              <a:rPr lang="en-US" sz="2000" b="1" dirty="0" smtClean="0">
                <a:latin typeface="Bodoni MT" pitchFamily="18" charset="0"/>
              </a:rPr>
              <a:t>Sic transit </a:t>
            </a:r>
            <a:r>
              <a:rPr lang="en-US" sz="2000" b="1" dirty="0" err="1" smtClean="0">
                <a:latin typeface="Bodoni MT" pitchFamily="18" charset="0"/>
              </a:rPr>
              <a:t>gloria</a:t>
            </a:r>
            <a:r>
              <a:rPr lang="en-US" sz="2000" b="1" dirty="0" smtClean="0">
                <a:latin typeface="Bodoni MT" pitchFamily="18" charset="0"/>
              </a:rPr>
              <a:t> mundi   </a:t>
            </a:r>
            <a:r>
              <a:rPr lang="en-US" dirty="0" smtClean="0">
                <a:latin typeface="Bodoni MT" pitchFamily="18" charset="0"/>
              </a:rPr>
              <a:t>= Thus passes the glory of the world </a:t>
            </a:r>
          </a:p>
          <a:p>
            <a:pPr marL="342900" indent="-342900">
              <a:lnSpc>
                <a:spcPct val="150000"/>
              </a:lnSpc>
              <a:buFont typeface="+mj-lt"/>
              <a:buAutoNum type="arabicPeriod"/>
            </a:pPr>
            <a:r>
              <a:rPr lang="en-US" sz="2000" b="1" dirty="0" smtClean="0">
                <a:latin typeface="Bodoni MT" pitchFamily="18" charset="0"/>
              </a:rPr>
              <a:t>Tempus fugit  </a:t>
            </a:r>
            <a:r>
              <a:rPr lang="en-US" dirty="0" smtClean="0">
                <a:latin typeface="Bodoni MT" pitchFamily="18" charset="0"/>
              </a:rPr>
              <a:t>= Time files. </a:t>
            </a:r>
          </a:p>
          <a:p>
            <a:pPr marL="342900" indent="-342900">
              <a:lnSpc>
                <a:spcPct val="150000"/>
              </a:lnSpc>
              <a:buFont typeface="+mj-lt"/>
              <a:buAutoNum type="arabicPeriod"/>
            </a:pPr>
            <a:r>
              <a:rPr lang="en-US" sz="2000" b="1" dirty="0" smtClean="0">
                <a:latin typeface="Bodoni MT" pitchFamily="18" charset="0"/>
              </a:rPr>
              <a:t>Terra Firma  </a:t>
            </a:r>
            <a:r>
              <a:rPr lang="en-US" dirty="0" smtClean="0">
                <a:latin typeface="Bodoni MT" pitchFamily="18" charset="0"/>
              </a:rPr>
              <a:t>= Solid ground </a:t>
            </a:r>
          </a:p>
          <a:p>
            <a:pPr marL="342900" indent="-342900">
              <a:lnSpc>
                <a:spcPct val="150000"/>
              </a:lnSpc>
              <a:buFont typeface="+mj-lt"/>
              <a:buAutoNum type="arabicPeriod"/>
            </a:pPr>
            <a:r>
              <a:rPr lang="en-US" sz="2000" b="1" dirty="0" err="1" smtClean="0">
                <a:latin typeface="Bodoni MT" pitchFamily="18" charset="0"/>
              </a:rPr>
              <a:t>Veni</a:t>
            </a:r>
            <a:r>
              <a:rPr lang="en-US" sz="2000" b="1" dirty="0" smtClean="0">
                <a:latin typeface="Bodoni MT" pitchFamily="18" charset="0"/>
              </a:rPr>
              <a:t>, </a:t>
            </a:r>
            <a:r>
              <a:rPr lang="en-US" sz="2000" b="1" dirty="0" err="1" smtClean="0">
                <a:latin typeface="Bodoni MT" pitchFamily="18" charset="0"/>
              </a:rPr>
              <a:t>vidi</a:t>
            </a:r>
            <a:r>
              <a:rPr lang="en-US" sz="2000" b="1" dirty="0" smtClean="0">
                <a:latin typeface="Bodoni MT" pitchFamily="18" charset="0"/>
              </a:rPr>
              <a:t>, </a:t>
            </a:r>
            <a:r>
              <a:rPr lang="en-US" sz="2000" b="1" dirty="0" err="1" smtClean="0">
                <a:latin typeface="Bodoni MT" pitchFamily="18" charset="0"/>
              </a:rPr>
              <a:t>vici</a:t>
            </a:r>
            <a:r>
              <a:rPr lang="en-US" sz="2000" b="1" dirty="0">
                <a:latin typeface="Bodoni MT" pitchFamily="18" charset="0"/>
              </a:rPr>
              <a:t> </a:t>
            </a:r>
            <a:r>
              <a:rPr lang="en-US" sz="2000" b="1" dirty="0" smtClean="0">
                <a:latin typeface="Bodoni MT" pitchFamily="18" charset="0"/>
              </a:rPr>
              <a:t>  </a:t>
            </a:r>
            <a:r>
              <a:rPr lang="en-US" dirty="0" smtClean="0">
                <a:latin typeface="Bodoni MT" pitchFamily="18" charset="0"/>
              </a:rPr>
              <a:t>=  I came, I saw, I conquered. (Julius Caesar </a:t>
            </a:r>
            <a:r>
              <a:rPr lang="en-US" dirty="0" err="1" smtClean="0">
                <a:latin typeface="Bodoni MT" pitchFamily="18" charset="0"/>
              </a:rPr>
              <a:t>vs</a:t>
            </a:r>
            <a:r>
              <a:rPr lang="en-US" dirty="0" smtClean="0">
                <a:latin typeface="Bodoni MT" pitchFamily="18" charset="0"/>
              </a:rPr>
              <a:t> King of Pontus) </a:t>
            </a:r>
          </a:p>
          <a:p>
            <a:endParaRPr lang="en-US" sz="600" dirty="0"/>
          </a:p>
          <a:p>
            <a:r>
              <a:rPr lang="en-US" dirty="0" smtClean="0"/>
              <a:t>Courtesy of "Study Sheets for Latin Cultural Drill Tapes," by Dr. B.F. </a:t>
            </a:r>
            <a:r>
              <a:rPr lang="en-US" dirty="0" err="1" smtClean="0"/>
              <a:t>Barcio</a:t>
            </a:r>
            <a:r>
              <a:rPr lang="en-US" dirty="0" smtClean="0"/>
              <a:t>, L.H.D. </a:t>
            </a:r>
            <a:br>
              <a:rPr lang="en-US" dirty="0" smtClean="0"/>
            </a:br>
            <a:r>
              <a:rPr lang="en-US" dirty="0" err="1" smtClean="0"/>
              <a:t>Pompeiiana</a:t>
            </a:r>
            <a:r>
              <a:rPr lang="en-US" dirty="0" smtClean="0"/>
              <a:t>, Inc. Indianapolis, IN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534400" cy="7171194"/>
          </a:xfrm>
          <a:prstGeom prst="rect">
            <a:avLst/>
          </a:prstGeom>
          <a:noFill/>
        </p:spPr>
        <p:txBody>
          <a:bodyPr wrap="square" rtlCol="0">
            <a:spAutoFit/>
          </a:bodyPr>
          <a:lstStyle/>
          <a:p>
            <a:pPr algn="ctr"/>
            <a:r>
              <a:rPr lang="en-US" sz="2400" b="1" dirty="0" smtClean="0"/>
              <a:t>Medical Terminology derived from Latin </a:t>
            </a:r>
          </a:p>
          <a:p>
            <a:pPr algn="ctr"/>
            <a:r>
              <a:rPr lang="en-US" b="1" dirty="0" smtClean="0"/>
              <a:t>(there’s a lot; here is a cross section)</a:t>
            </a:r>
          </a:p>
          <a:p>
            <a:endParaRPr lang="en-US" b="1" dirty="0"/>
          </a:p>
          <a:p>
            <a:r>
              <a:rPr lang="en-US" sz="2800" b="1" dirty="0"/>
              <a:t>a</a:t>
            </a:r>
            <a:r>
              <a:rPr lang="en-US" sz="2800" b="1" dirty="0" smtClean="0"/>
              <a:t>bdomen, adipose,  adrenal, adventitia, afferent (u</a:t>
            </a:r>
            <a:r>
              <a:rPr lang="en-US" sz="2800" dirty="0" smtClean="0"/>
              <a:t>sed for a variety of structures carrying material or impulses to a center or to an organ), </a:t>
            </a:r>
            <a:r>
              <a:rPr lang="en-US" sz="2800" b="1" dirty="0" smtClean="0"/>
              <a:t>ala </a:t>
            </a:r>
            <a:r>
              <a:rPr lang="en-US" sz="2800" dirty="0"/>
              <a:t>(</a:t>
            </a:r>
            <a:r>
              <a:rPr lang="en-US" sz="2800" dirty="0" smtClean="0"/>
              <a:t>a wing), </a:t>
            </a:r>
            <a:r>
              <a:rPr lang="en-US" sz="2800" b="1" dirty="0" smtClean="0"/>
              <a:t>alimentary, alveolus, </a:t>
            </a:r>
            <a:r>
              <a:rPr lang="en-US" sz="2800" b="1" dirty="0" err="1" smtClean="0"/>
              <a:t>ampulla</a:t>
            </a:r>
            <a:r>
              <a:rPr lang="en-US" sz="2800" b="1" dirty="0" smtClean="0"/>
              <a:t>, annulus, </a:t>
            </a:r>
            <a:r>
              <a:rPr lang="en-US" sz="2800" b="1" dirty="0" err="1" smtClean="0"/>
              <a:t>antero</a:t>
            </a:r>
            <a:r>
              <a:rPr lang="en-US" sz="2800" b="1" dirty="0" smtClean="0"/>
              <a:t>-,  </a:t>
            </a:r>
            <a:r>
              <a:rPr lang="en-US" sz="2800" b="1" dirty="0" err="1" smtClean="0"/>
              <a:t>antrum</a:t>
            </a:r>
            <a:r>
              <a:rPr lang="en-US" sz="2800" b="1" dirty="0" smtClean="0"/>
              <a:t>, apical , appendix </a:t>
            </a:r>
            <a:r>
              <a:rPr lang="en-US" sz="2800" dirty="0" smtClean="0"/>
              <a:t>, a</a:t>
            </a:r>
            <a:r>
              <a:rPr lang="en-US" sz="2800" b="1" dirty="0" smtClean="0"/>
              <a:t>queduct, areola , articulation, atrium, auditory, auricle, axial , bicuspid, bile, brachial, </a:t>
            </a:r>
            <a:r>
              <a:rPr lang="en-US" sz="2800" b="1" dirty="0" err="1" smtClean="0"/>
              <a:t>brevis</a:t>
            </a:r>
            <a:r>
              <a:rPr lang="en-US" sz="2800" b="1" dirty="0" smtClean="0"/>
              <a:t>, </a:t>
            </a:r>
            <a:r>
              <a:rPr lang="en-US" sz="2800" b="1" dirty="0" err="1" smtClean="0"/>
              <a:t>buccal</a:t>
            </a:r>
            <a:r>
              <a:rPr lang="en-US" sz="2800" b="1" dirty="0" smtClean="0"/>
              <a:t>, bulla, bursa, cadaver, </a:t>
            </a:r>
            <a:r>
              <a:rPr lang="en-US" sz="2800" b="1" dirty="0" err="1" smtClean="0"/>
              <a:t>calcaneus</a:t>
            </a:r>
            <a:r>
              <a:rPr lang="en-US" sz="2800" b="1" dirty="0" smtClean="0"/>
              <a:t>, capillary, caput, caput </a:t>
            </a:r>
            <a:r>
              <a:rPr lang="en-US" sz="2800" b="1" dirty="0" err="1" smtClean="0"/>
              <a:t>medusae</a:t>
            </a:r>
            <a:r>
              <a:rPr lang="en-US" sz="2800" b="1" dirty="0" smtClean="0"/>
              <a:t>, carina, cartilage, </a:t>
            </a:r>
            <a:r>
              <a:rPr lang="en-US" sz="2800" b="1" dirty="0" err="1" smtClean="0"/>
              <a:t>cauda</a:t>
            </a:r>
            <a:r>
              <a:rPr lang="en-US" sz="2800" b="1" dirty="0" smtClean="0"/>
              <a:t>, cava, </a:t>
            </a:r>
            <a:r>
              <a:rPr lang="en-US" sz="2800" b="1" dirty="0" err="1" smtClean="0"/>
              <a:t>cecum</a:t>
            </a:r>
            <a:r>
              <a:rPr lang="en-US" sz="2800" b="1" dirty="0" smtClean="0"/>
              <a:t>, cell, cerebellum, cerebrum,  cervical, cervix, cilia, </a:t>
            </a:r>
            <a:r>
              <a:rPr lang="en-US" sz="2800" b="1" dirty="0" err="1" smtClean="0"/>
              <a:t>ciliary</a:t>
            </a:r>
            <a:r>
              <a:rPr lang="en-US" sz="2800" b="1" dirty="0" smtClean="0"/>
              <a:t>, circulation, </a:t>
            </a:r>
            <a:r>
              <a:rPr lang="en-US" sz="2800" b="1" dirty="0" err="1" smtClean="0"/>
              <a:t>cisterna</a:t>
            </a:r>
            <a:r>
              <a:rPr lang="en-US" sz="2800" b="1" dirty="0" smtClean="0"/>
              <a:t>, clavicle, conjunctiva, conjunctivitis, constriction, cornea, coronary, corpus, corpse, cortex, </a:t>
            </a:r>
            <a:r>
              <a:rPr lang="en-US" sz="2800" b="1" dirty="0" err="1" smtClean="0"/>
              <a:t>cibriform</a:t>
            </a:r>
            <a:r>
              <a:rPr lang="en-US" sz="2800" b="1" dirty="0" smtClean="0"/>
              <a:t>, </a:t>
            </a:r>
            <a:r>
              <a:rPr lang="en-US" sz="2800" b="1" dirty="0" err="1" smtClean="0"/>
              <a:t>crus</a:t>
            </a:r>
            <a:r>
              <a:rPr lang="en-US" sz="2800" b="1" dirty="0" smtClean="0"/>
              <a:t>, cuneiform, </a:t>
            </a:r>
            <a:r>
              <a:rPr lang="en-US" sz="2800" b="1" dirty="0" err="1" smtClean="0"/>
              <a:t>cutaneous</a:t>
            </a:r>
            <a:r>
              <a:rPr lang="en-US" sz="2800" b="1" dirty="0" smtClean="0"/>
              <a:t>, </a:t>
            </a:r>
            <a:r>
              <a:rPr lang="en-US" sz="2800" b="1" dirty="0" err="1" smtClean="0"/>
              <a:t>decidua</a:t>
            </a:r>
            <a:r>
              <a:rPr lang="en-US" sz="2800" b="1" dirty="0" smtClean="0"/>
              <a:t>, deferens, depressor, distal, dorsal, duodenum, </a:t>
            </a:r>
            <a:r>
              <a:rPr lang="en-US" sz="2800" b="1" dirty="0" err="1" smtClean="0"/>
              <a:t>dura</a:t>
            </a:r>
            <a:endParaRPr lang="en-US" sz="2800" dirty="0" smtClean="0"/>
          </a:p>
          <a:p>
            <a:endParaRPr lang="en-US" dirty="0" smtClean="0"/>
          </a:p>
          <a:p>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153400" cy="5509200"/>
          </a:xfrm>
          <a:prstGeom prst="rect">
            <a:avLst/>
          </a:prstGeom>
          <a:noFill/>
        </p:spPr>
        <p:txBody>
          <a:bodyPr wrap="square" rtlCol="0">
            <a:spAutoFit/>
          </a:bodyPr>
          <a:lstStyle/>
          <a:p>
            <a:r>
              <a:rPr lang="en-US" dirty="0" smtClean="0"/>
              <a:t>a few </a:t>
            </a:r>
            <a:r>
              <a:rPr lang="en-US" sz="2800" b="1" dirty="0" smtClean="0"/>
              <a:t>Legal Latin phrases</a:t>
            </a:r>
            <a:r>
              <a:rPr lang="en-US" dirty="0" smtClean="0"/>
              <a:t> still in use in today’s courts:</a:t>
            </a:r>
          </a:p>
          <a:p>
            <a:endParaRPr lang="en-US" dirty="0" smtClean="0"/>
          </a:p>
          <a:p>
            <a:pPr>
              <a:buFont typeface="Wingdings" pitchFamily="2" charset="2"/>
              <a:buChar char="ü"/>
            </a:pPr>
            <a:r>
              <a:rPr lang="en-US" dirty="0" smtClean="0"/>
              <a:t> </a:t>
            </a:r>
            <a:r>
              <a:rPr lang="en-US" dirty="0" smtClean="0">
                <a:hlinkClick r:id="rId2" action="ppaction://hlinkfile" tooltip="Habeas corpus"/>
              </a:rPr>
              <a:t>Habeas corpus</a:t>
            </a:r>
            <a:r>
              <a:rPr lang="en-US" dirty="0" smtClean="0"/>
              <a:t> </a:t>
            </a:r>
          </a:p>
          <a:p>
            <a:pPr>
              <a:buFont typeface="Wingdings" pitchFamily="2" charset="2"/>
              <a:buChar char="ü"/>
            </a:pPr>
            <a:r>
              <a:rPr lang="en-US" dirty="0" smtClean="0"/>
              <a:t> </a:t>
            </a:r>
            <a:r>
              <a:rPr lang="en-US" dirty="0" smtClean="0">
                <a:hlinkClick r:id="rId3" action="ppaction://hlinkfile" tooltip="In absentia"/>
              </a:rPr>
              <a:t>In absentia</a:t>
            </a:r>
            <a:r>
              <a:rPr lang="en-US" dirty="0" smtClean="0"/>
              <a:t> </a:t>
            </a:r>
          </a:p>
          <a:p>
            <a:pPr>
              <a:buFont typeface="Wingdings" pitchFamily="2" charset="2"/>
              <a:buChar char="ü"/>
            </a:pPr>
            <a:r>
              <a:rPr lang="en-US" dirty="0" smtClean="0">
                <a:hlinkClick r:id="rId4" action="ppaction://hlinkfile" tooltip="In loco parentis"/>
              </a:rPr>
              <a:t> In loco parentis</a:t>
            </a:r>
            <a:r>
              <a:rPr lang="en-US" dirty="0" smtClean="0"/>
              <a:t> </a:t>
            </a:r>
          </a:p>
          <a:p>
            <a:pPr>
              <a:buFont typeface="Wingdings" pitchFamily="2" charset="2"/>
              <a:buChar char="ü"/>
            </a:pPr>
            <a:r>
              <a:rPr lang="en-US" dirty="0" smtClean="0"/>
              <a:t> </a:t>
            </a:r>
            <a:r>
              <a:rPr lang="en-US" dirty="0" err="1" smtClean="0">
                <a:hlinkClick r:id="rId5" action="ppaction://hlinkfile" tooltip="Aut dedere aut judicare"/>
              </a:rPr>
              <a:t>Aut</a:t>
            </a:r>
            <a:r>
              <a:rPr lang="en-US" dirty="0" smtClean="0">
                <a:hlinkClick r:id="rId5" action="ppaction://hlinkfile" tooltip="Aut dedere aut judicare"/>
              </a:rPr>
              <a:t> </a:t>
            </a:r>
            <a:r>
              <a:rPr lang="en-US" dirty="0" err="1" smtClean="0">
                <a:hlinkClick r:id="rId5" action="ppaction://hlinkfile" tooltip="Aut dedere aut judicare"/>
              </a:rPr>
              <a:t>dedere</a:t>
            </a:r>
            <a:r>
              <a:rPr lang="en-US" dirty="0" smtClean="0">
                <a:hlinkClick r:id="rId5" action="ppaction://hlinkfile" tooltip="Aut dedere aut judicare"/>
              </a:rPr>
              <a:t> </a:t>
            </a:r>
            <a:r>
              <a:rPr lang="en-US" dirty="0" err="1" smtClean="0">
                <a:hlinkClick r:id="rId5" action="ppaction://hlinkfile" tooltip="Aut dedere aut judicare"/>
              </a:rPr>
              <a:t>aut</a:t>
            </a:r>
            <a:r>
              <a:rPr lang="en-US" dirty="0" smtClean="0">
                <a:hlinkClick r:id="rId5" action="ppaction://hlinkfile" tooltip="Aut dedere aut judicare"/>
              </a:rPr>
              <a:t> </a:t>
            </a:r>
            <a:r>
              <a:rPr lang="en-US" dirty="0" err="1" smtClean="0">
                <a:hlinkClick r:id="rId5" action="ppaction://hlinkfile" tooltip="Aut dedere aut judicare"/>
              </a:rPr>
              <a:t>judicare</a:t>
            </a:r>
            <a:endParaRPr lang="en-US" dirty="0" smtClean="0"/>
          </a:p>
          <a:p>
            <a:pPr>
              <a:buFont typeface="Wingdings" pitchFamily="2" charset="2"/>
              <a:buChar char="ü"/>
            </a:pPr>
            <a:r>
              <a:rPr lang="en-US" dirty="0" smtClean="0">
                <a:hlinkClick r:id="rId6" action="ppaction://hlinkfile" tooltip="Bona fide"/>
              </a:rPr>
              <a:t>Bona fide</a:t>
            </a:r>
            <a:r>
              <a:rPr lang="en-US" dirty="0" smtClean="0"/>
              <a:t> / </a:t>
            </a:r>
            <a:r>
              <a:rPr lang="en-US" dirty="0" smtClean="0">
                <a:hlinkClick r:id="rId7" action="ppaction://hlinkfile" tooltip="Mala fides"/>
              </a:rPr>
              <a:t>Mala fides</a:t>
            </a:r>
            <a:r>
              <a:rPr lang="en-US" dirty="0" smtClean="0"/>
              <a:t> </a:t>
            </a:r>
          </a:p>
          <a:p>
            <a:pPr>
              <a:buFont typeface="Wingdings" pitchFamily="2" charset="2"/>
              <a:buChar char="ü"/>
            </a:pPr>
            <a:r>
              <a:rPr lang="en-US" dirty="0" smtClean="0">
                <a:hlinkClick r:id="rId8" action="ppaction://hlinkfile" tooltip="Ipso facto"/>
              </a:rPr>
              <a:t>Ipso facto</a:t>
            </a:r>
            <a:r>
              <a:rPr lang="en-US" dirty="0" smtClean="0"/>
              <a:t> </a:t>
            </a:r>
          </a:p>
          <a:p>
            <a:pPr>
              <a:buFont typeface="Wingdings" pitchFamily="2" charset="2"/>
              <a:buChar char="ü"/>
            </a:pPr>
            <a:r>
              <a:rPr lang="en-US" dirty="0" smtClean="0">
                <a:hlinkClick r:id="rId9" action="ppaction://hlinkfile" tooltip="Ex post facto"/>
              </a:rPr>
              <a:t>Ex post facto</a:t>
            </a:r>
            <a:r>
              <a:rPr lang="en-US" dirty="0" smtClean="0"/>
              <a:t> </a:t>
            </a:r>
          </a:p>
          <a:p>
            <a:pPr>
              <a:buFont typeface="Wingdings" pitchFamily="2" charset="2"/>
              <a:buChar char="ü"/>
            </a:pPr>
            <a:r>
              <a:rPr lang="en-US" dirty="0" smtClean="0">
                <a:hlinkClick r:id="rId10" action="ppaction://hlinkfile" tooltip="Mandamus"/>
              </a:rPr>
              <a:t>Mandamus</a:t>
            </a:r>
            <a:r>
              <a:rPr lang="en-US" dirty="0" smtClean="0"/>
              <a:t> </a:t>
            </a:r>
          </a:p>
          <a:p>
            <a:pPr>
              <a:buFont typeface="Wingdings" pitchFamily="2" charset="2"/>
              <a:buChar char="ü"/>
            </a:pPr>
            <a:r>
              <a:rPr lang="en-US" dirty="0" err="1" smtClean="0">
                <a:hlinkClick r:id="rId11" action="ppaction://hlinkfile" tooltip="Mens rea"/>
              </a:rPr>
              <a:t>Mens</a:t>
            </a:r>
            <a:r>
              <a:rPr lang="en-US" dirty="0" smtClean="0">
                <a:hlinkClick r:id="rId11" action="ppaction://hlinkfile" tooltip="Mens rea"/>
              </a:rPr>
              <a:t> </a:t>
            </a:r>
            <a:r>
              <a:rPr lang="en-US" dirty="0" err="1" smtClean="0">
                <a:hlinkClick r:id="rId11" action="ppaction://hlinkfile" tooltip="Mens rea"/>
              </a:rPr>
              <a:t>rea</a:t>
            </a:r>
            <a:r>
              <a:rPr lang="en-US" dirty="0" smtClean="0"/>
              <a:t> </a:t>
            </a:r>
          </a:p>
          <a:p>
            <a:pPr>
              <a:buFont typeface="Wingdings" pitchFamily="2" charset="2"/>
              <a:buChar char="ü"/>
            </a:pPr>
            <a:r>
              <a:rPr lang="en-US" dirty="0" smtClean="0">
                <a:hlinkClick r:id="rId12" action="ppaction://hlinkfile" tooltip="Mutatis mutandis"/>
              </a:rPr>
              <a:t>Mutatis mutandis</a:t>
            </a:r>
            <a:endParaRPr lang="en-US" dirty="0" smtClean="0"/>
          </a:p>
          <a:p>
            <a:pPr>
              <a:buFont typeface="Wingdings" pitchFamily="2" charset="2"/>
              <a:buChar char="ü"/>
            </a:pPr>
            <a:r>
              <a:rPr lang="en-US" dirty="0" err="1" smtClean="0">
                <a:hlinkClick r:id="rId13" action="ppaction://hlinkfile" tooltip="Nolo contendere"/>
              </a:rPr>
              <a:t>Nolo</a:t>
            </a:r>
            <a:r>
              <a:rPr lang="en-US" dirty="0" smtClean="0">
                <a:hlinkClick r:id="rId13" action="ppaction://hlinkfile" tooltip="Nolo contendere"/>
              </a:rPr>
              <a:t> </a:t>
            </a:r>
            <a:r>
              <a:rPr lang="en-US" dirty="0" err="1" smtClean="0">
                <a:hlinkClick r:id="rId13" action="ppaction://hlinkfile" tooltip="Nolo contendere"/>
              </a:rPr>
              <a:t>contendere</a:t>
            </a:r>
            <a:r>
              <a:rPr lang="en-US" dirty="0" smtClean="0"/>
              <a:t> </a:t>
            </a:r>
          </a:p>
          <a:p>
            <a:pPr>
              <a:buFont typeface="Wingdings" pitchFamily="2" charset="2"/>
              <a:buChar char="ü"/>
            </a:pPr>
            <a:r>
              <a:rPr lang="en-US" dirty="0" smtClean="0">
                <a:hlinkClick r:id="rId14" action="ppaction://hlinkfile" tooltip="Obiter dictum"/>
              </a:rPr>
              <a:t>Obiter dictum</a:t>
            </a:r>
            <a:endParaRPr lang="en-US" dirty="0" smtClean="0"/>
          </a:p>
          <a:p>
            <a:pPr>
              <a:buFont typeface="Wingdings" pitchFamily="2" charset="2"/>
              <a:buChar char="ü"/>
            </a:pPr>
            <a:r>
              <a:rPr lang="en-US" dirty="0" smtClean="0">
                <a:hlinkClick r:id="rId15" action="ppaction://hlinkfile" tooltip="Persona non grata"/>
              </a:rPr>
              <a:t>Persona non grata</a:t>
            </a:r>
            <a:r>
              <a:rPr lang="en-US" dirty="0" smtClean="0"/>
              <a:t> </a:t>
            </a:r>
          </a:p>
          <a:p>
            <a:pPr>
              <a:buFont typeface="Wingdings" pitchFamily="2" charset="2"/>
              <a:buChar char="ü"/>
            </a:pPr>
            <a:r>
              <a:rPr lang="en-US" dirty="0" smtClean="0">
                <a:hlinkClick r:id="rId16" action="ppaction://hlinkfile" tooltip="Non compos mentis"/>
              </a:rPr>
              <a:t>Non compos mentis</a:t>
            </a:r>
            <a:r>
              <a:rPr lang="en-US" dirty="0" smtClean="0"/>
              <a:t> </a:t>
            </a:r>
          </a:p>
          <a:p>
            <a:pPr>
              <a:buFont typeface="Wingdings" pitchFamily="2" charset="2"/>
              <a:buChar char="ü"/>
            </a:pPr>
            <a:r>
              <a:rPr lang="en-US" dirty="0" smtClean="0">
                <a:hlinkClick r:id="rId17" action="ppaction://hlinkfile" tooltip="Quid pro quo"/>
              </a:rPr>
              <a:t>Quid pro quo</a:t>
            </a:r>
            <a:r>
              <a:rPr lang="en-US" dirty="0" smtClean="0"/>
              <a:t> </a:t>
            </a:r>
          </a:p>
          <a:p>
            <a:pPr>
              <a:buFont typeface="Wingdings" pitchFamily="2" charset="2"/>
              <a:buChar char="ü"/>
            </a:pPr>
            <a:r>
              <a:rPr lang="en-US" dirty="0" smtClean="0">
                <a:hlinkClick r:id="rId18" action="ppaction://hlinkfile" tooltip="Ultra vires"/>
              </a:rPr>
              <a:t>Ultra </a:t>
            </a:r>
            <a:r>
              <a:rPr lang="en-US" dirty="0" err="1" smtClean="0">
                <a:hlinkClick r:id="rId18" action="ppaction://hlinkfile" tooltip="Ultra vires"/>
              </a:rPr>
              <a:t>vires</a:t>
            </a:r>
            <a:r>
              <a:rPr lang="en-US" dirty="0" smtClean="0"/>
              <a:t> </a:t>
            </a:r>
          </a:p>
          <a:p>
            <a:pPr>
              <a:buFont typeface="Wingdings" pitchFamily="2" charset="2"/>
              <a:buChar char="ü"/>
            </a:pPr>
            <a:r>
              <a:rPr lang="en-US" smtClean="0">
                <a:hlinkClick r:id="rId19" action="ppaction://hlinkfile" tooltip="Pro bono"/>
              </a:rPr>
              <a:t>Pro bono</a:t>
            </a:r>
            <a:r>
              <a:rPr lang="en-US"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olumns other.jpg"/>
          <p:cNvPicPr>
            <a:picLocks noGrp="1" noChangeAspect="1"/>
          </p:cNvPicPr>
          <p:nvPr>
            <p:ph type="pic" idx="1"/>
          </p:nvPr>
        </p:nvPicPr>
        <p:blipFill>
          <a:blip r:embed="rId2" cstate="print"/>
          <a:srcRect l="4596" r="4596"/>
          <a:stretch>
            <a:fillRect/>
          </a:stretch>
        </p:blipFill>
        <p:spPr>
          <a:xfrm>
            <a:off x="-25400" y="0"/>
            <a:ext cx="9169400" cy="6877050"/>
          </a:xfrm>
        </p:spPr>
      </p:pic>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
        <p:nvSpPr>
          <p:cNvPr id="5" name="TextBox 4"/>
          <p:cNvSpPr txBox="1"/>
          <p:nvPr/>
        </p:nvSpPr>
        <p:spPr>
          <a:xfrm>
            <a:off x="381000" y="685800"/>
            <a:ext cx="8763000" cy="6320961"/>
          </a:xfrm>
          <a:prstGeom prst="rect">
            <a:avLst/>
          </a:prstGeom>
          <a:solidFill>
            <a:schemeClr val="accent3"/>
          </a:solidFill>
        </p:spPr>
        <p:txBody>
          <a:bodyPr wrap="square" rtlCol="0">
            <a:spAutoFit/>
          </a:bodyPr>
          <a:lstStyle/>
          <a:p>
            <a:pPr algn="ctr"/>
            <a:r>
              <a:rPr lang="en-US" sz="2000" b="1" dirty="0" smtClean="0"/>
              <a:t>II. Culture and Civilization</a:t>
            </a:r>
          </a:p>
          <a:p>
            <a:pPr algn="ctr"/>
            <a:endParaRPr lang="en-US" sz="2000" b="1" dirty="0"/>
          </a:p>
          <a:p>
            <a:r>
              <a:rPr lang="en-US" sz="4800" b="1" dirty="0" smtClean="0"/>
              <a:t>A.  Geography</a:t>
            </a:r>
            <a:endParaRPr lang="en-US" sz="4800" dirty="0" smtClean="0"/>
          </a:p>
          <a:p>
            <a:pPr>
              <a:lnSpc>
                <a:spcPct val="150000"/>
              </a:lnSpc>
              <a:buFont typeface="Wingdings" pitchFamily="2" charset="2"/>
              <a:buChar char="q"/>
            </a:pPr>
            <a:r>
              <a:rPr lang="en-US" sz="2000" dirty="0" smtClean="0"/>
              <a:t> Locate Roman provinces and important foreign cities, such as </a:t>
            </a:r>
            <a:r>
              <a:rPr lang="en-US" sz="2000" dirty="0" err="1" smtClean="0"/>
              <a:t>Aegyptus</a:t>
            </a:r>
            <a:r>
              <a:rPr lang="en-US" sz="2000" dirty="0" smtClean="0"/>
              <a:t>; Alexandria; Athens; Asia Minor; Britannia; Carthage; Gallia; Germania; Graecia; Hispania; Troy; - start with the maps on pp. xiii and xv of </a:t>
            </a:r>
            <a:r>
              <a:rPr lang="en-US" sz="2000" i="1" dirty="0" smtClean="0"/>
              <a:t>Ecce Romani</a:t>
            </a:r>
            <a:r>
              <a:rPr lang="en-US" sz="2000" dirty="0" smtClean="0"/>
              <a:t>. Here's a list of </a:t>
            </a:r>
            <a:r>
              <a:rPr lang="en-US" sz="2000" dirty="0" smtClean="0">
                <a:hlinkClick r:id="rId3" action="ppaction://hlinkfile"/>
              </a:rPr>
              <a:t>important places</a:t>
            </a:r>
            <a:r>
              <a:rPr lang="en-US" sz="2000" dirty="0" smtClean="0"/>
              <a:t>: [http://www.dl.ket.org/latin1/things/jcl/nle/geography.htm]</a:t>
            </a:r>
          </a:p>
          <a:p>
            <a:pPr>
              <a:lnSpc>
                <a:spcPct val="150000"/>
              </a:lnSpc>
            </a:pPr>
            <a:endParaRPr lang="en-US" sz="1050" dirty="0" smtClean="0"/>
          </a:p>
          <a:p>
            <a:pPr>
              <a:lnSpc>
                <a:spcPct val="150000"/>
              </a:lnSpc>
              <a:buFont typeface="Wingdings" pitchFamily="2" charset="2"/>
              <a:buChar char="q"/>
            </a:pPr>
            <a:r>
              <a:rPr lang="en-US" sz="2000" dirty="0"/>
              <a:t> </a:t>
            </a:r>
            <a:r>
              <a:rPr lang="en-US" sz="2000" dirty="0" smtClean="0"/>
              <a:t>Important features of Italy, such as major cities (Ostia, Pompeii, </a:t>
            </a:r>
            <a:r>
              <a:rPr lang="en-US" sz="2000" dirty="0" err="1" smtClean="0"/>
              <a:t>Brundisium</a:t>
            </a:r>
            <a:r>
              <a:rPr lang="en-US" sz="2000" dirty="0" smtClean="0"/>
              <a:t>), seas and rivers (Mare Nostrum, Adriatic Sea, Aegean Sea, Black Sea, Rhine), large islands (e.g. Sicilia, </a:t>
            </a:r>
            <a:r>
              <a:rPr lang="en-US" sz="2000" dirty="0" err="1" smtClean="0"/>
              <a:t>Creta</a:t>
            </a:r>
            <a:r>
              <a:rPr lang="en-US" sz="2000" dirty="0" smtClean="0"/>
              <a:t>), the </a:t>
            </a:r>
            <a:r>
              <a:rPr lang="en-US" sz="2000" dirty="0" err="1" smtClean="0"/>
              <a:t>Appennine</a:t>
            </a:r>
            <a:r>
              <a:rPr lang="en-US" sz="2000" dirty="0" smtClean="0"/>
              <a:t> mountains, Mt. Vesuvius, and so on. </a:t>
            </a:r>
          </a:p>
          <a:p>
            <a:pPr>
              <a:lnSpc>
                <a:spcPct val="150000"/>
              </a:lnSpc>
            </a:pPr>
            <a:endParaRPr lang="en-US" sz="1000" dirty="0" smtClean="0"/>
          </a:p>
          <a:p>
            <a:pPr>
              <a:lnSpc>
                <a:spcPct val="150000"/>
              </a:lnSpc>
              <a:buFont typeface="Wingdings" pitchFamily="2" charset="2"/>
              <a:buChar char="q"/>
            </a:pPr>
            <a:r>
              <a:rPr lang="en-US" sz="2000" dirty="0"/>
              <a:t> </a:t>
            </a:r>
            <a:r>
              <a:rPr lang="en-US" sz="2000" dirty="0" smtClean="0"/>
              <a:t>If you feel up to a real test, try this </a:t>
            </a:r>
            <a:r>
              <a:rPr lang="en-US" sz="2000" dirty="0" smtClean="0">
                <a:hlinkClick r:id="rId4"/>
              </a:rPr>
              <a:t>geography quiz</a:t>
            </a:r>
            <a:r>
              <a:rPr lang="en-US" sz="2000" dirty="0" smtClean="0"/>
              <a:t>!  [http://www.dl.ket.org/latin2/historia/maps/romemapquiz/mp20.htm]</a:t>
            </a:r>
          </a:p>
          <a:p>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columns.gif"/>
          <p:cNvPicPr>
            <a:picLocks noChangeAspect="1"/>
          </p:cNvPicPr>
          <p:nvPr/>
        </p:nvPicPr>
        <p:blipFill>
          <a:blip r:embed="rId2" cstate="print"/>
          <a:srcRect/>
          <a:stretch>
            <a:fillRect/>
          </a:stretch>
        </p:blipFill>
        <p:spPr bwMode="auto">
          <a:xfrm>
            <a:off x="381000" y="1295400"/>
            <a:ext cx="8153400" cy="5246688"/>
          </a:xfrm>
          <a:prstGeom prst="rect">
            <a:avLst/>
          </a:prstGeom>
          <a:noFill/>
          <a:ln w="9525">
            <a:noFill/>
            <a:miter lim="800000"/>
            <a:headEnd/>
            <a:tailEnd/>
          </a:ln>
        </p:spPr>
      </p:pic>
      <p:sp>
        <p:nvSpPr>
          <p:cNvPr id="4099" name="Title 1"/>
          <p:cNvSpPr>
            <a:spLocks noGrp="1"/>
          </p:cNvSpPr>
          <p:nvPr>
            <p:ph type="title"/>
          </p:nvPr>
        </p:nvSpPr>
        <p:spPr>
          <a:solidFill>
            <a:srgbClr val="00B0F0"/>
          </a:solidFill>
        </p:spPr>
        <p:txBody>
          <a:bodyPr/>
          <a:lstStyle/>
          <a:p>
            <a:r>
              <a:rPr lang="en-US" smtClean="0"/>
              <a:t>Geography</a:t>
            </a:r>
          </a:p>
        </p:txBody>
      </p:sp>
      <p:sp>
        <p:nvSpPr>
          <p:cNvPr id="2" name="Content Placeholder 2"/>
          <p:cNvSpPr>
            <a:spLocks noGrp="1"/>
          </p:cNvSpPr>
          <p:nvPr>
            <p:ph idx="1"/>
          </p:nvPr>
        </p:nvSpPr>
        <p:spPr/>
        <p:txBody>
          <a:bodyPr/>
          <a:lstStyle/>
          <a:p>
            <a:r>
              <a:rPr lang="en-US" smtClean="0"/>
              <a:t>Be able to identify the following on a map:</a:t>
            </a:r>
          </a:p>
          <a:p>
            <a:r>
              <a:rPr lang="en-US" sz="6000" smtClean="0"/>
              <a:t>Roma, Italia, Graecia, Britannia, Hispania, Mare Nostrum, Tiber River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2">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US" smtClean="0"/>
          </a:p>
        </p:txBody>
      </p:sp>
      <p:pic>
        <p:nvPicPr>
          <p:cNvPr id="5123" name="Content Placeholder 5" descr="RomanEmpire.jpg"/>
          <p:cNvPicPr>
            <a:picLocks noGrp="1" noChangeAspect="1"/>
          </p:cNvPicPr>
          <p:nvPr>
            <p:ph idx="1"/>
          </p:nvPr>
        </p:nvPicPr>
        <p:blipFill>
          <a:blip r:embed="rId2" cstate="print"/>
          <a:srcRect/>
          <a:stretch>
            <a:fillRect/>
          </a:stretch>
        </p:blipFill>
        <p:spPr>
          <a:xfrm>
            <a:off x="838200" y="381000"/>
            <a:ext cx="6697663" cy="6000750"/>
          </a:xfrm>
        </p:spPr>
      </p:pic>
      <p:sp>
        <p:nvSpPr>
          <p:cNvPr id="7" name="TextBox 6"/>
          <p:cNvSpPr txBox="1">
            <a:spLocks noChangeArrowheads="1"/>
          </p:cNvSpPr>
          <p:nvPr/>
        </p:nvSpPr>
        <p:spPr bwMode="auto">
          <a:xfrm>
            <a:off x="457200" y="838200"/>
            <a:ext cx="1676400" cy="369888"/>
          </a:xfrm>
          <a:prstGeom prst="rect">
            <a:avLst/>
          </a:prstGeom>
          <a:noFill/>
          <a:ln w="9525">
            <a:noFill/>
            <a:miter lim="800000"/>
            <a:headEnd/>
            <a:tailEnd/>
          </a:ln>
        </p:spPr>
        <p:txBody>
          <a:bodyPr>
            <a:spAutoFit/>
          </a:bodyPr>
          <a:lstStyle/>
          <a:p>
            <a:r>
              <a:rPr lang="en-US"/>
              <a:t>Britannia</a:t>
            </a:r>
            <a:r>
              <a:rPr lang="en-US">
                <a:sym typeface="Wingdings" pitchFamily="2" charset="2"/>
              </a:rPr>
              <a:t></a:t>
            </a:r>
            <a:endParaRPr lang="en-US"/>
          </a:p>
        </p:txBody>
      </p:sp>
      <p:sp>
        <p:nvSpPr>
          <p:cNvPr id="8" name="TextBox 7"/>
          <p:cNvSpPr txBox="1">
            <a:spLocks noChangeArrowheads="1"/>
          </p:cNvSpPr>
          <p:nvPr/>
        </p:nvSpPr>
        <p:spPr bwMode="auto">
          <a:xfrm>
            <a:off x="2514600" y="2819400"/>
            <a:ext cx="1219200" cy="369888"/>
          </a:xfrm>
          <a:prstGeom prst="rect">
            <a:avLst/>
          </a:prstGeom>
          <a:noFill/>
          <a:ln w="9525">
            <a:noFill/>
            <a:miter lim="800000"/>
            <a:headEnd/>
            <a:tailEnd/>
          </a:ln>
        </p:spPr>
        <p:txBody>
          <a:bodyPr>
            <a:spAutoFit/>
          </a:bodyPr>
          <a:lstStyle/>
          <a:p>
            <a:r>
              <a:rPr lang="en-US">
                <a:solidFill>
                  <a:schemeClr val="bg1"/>
                </a:solidFill>
              </a:rPr>
              <a:t>Roma</a:t>
            </a:r>
            <a:r>
              <a:rPr lang="en-US">
                <a:solidFill>
                  <a:srgbClr val="7030A0"/>
                </a:solidFill>
              </a:rPr>
              <a:t> </a:t>
            </a:r>
            <a:r>
              <a:rPr lang="en-US">
                <a:solidFill>
                  <a:srgbClr val="7030A0"/>
                </a:solidFill>
                <a:sym typeface="Wingdings" pitchFamily="2" charset="2"/>
              </a:rPr>
              <a:t></a:t>
            </a:r>
            <a:endParaRPr lang="en-US">
              <a:solidFill>
                <a:srgbClr val="7030A0"/>
              </a:solidFill>
            </a:endParaRPr>
          </a:p>
        </p:txBody>
      </p:sp>
      <p:sp>
        <p:nvSpPr>
          <p:cNvPr id="9" name="TextBox 8"/>
          <p:cNvSpPr txBox="1">
            <a:spLocks noChangeArrowheads="1"/>
          </p:cNvSpPr>
          <p:nvPr/>
        </p:nvSpPr>
        <p:spPr bwMode="auto">
          <a:xfrm>
            <a:off x="4648200" y="2362200"/>
            <a:ext cx="1371600" cy="708025"/>
          </a:xfrm>
          <a:prstGeom prst="rect">
            <a:avLst/>
          </a:prstGeom>
          <a:noFill/>
          <a:ln w="9525">
            <a:noFill/>
            <a:miter lim="800000"/>
            <a:headEnd/>
            <a:tailEnd/>
          </a:ln>
        </p:spPr>
        <p:txBody>
          <a:bodyPr>
            <a:spAutoFit/>
          </a:bodyPr>
          <a:lstStyle/>
          <a:p>
            <a:pPr algn="ctr"/>
            <a:r>
              <a:rPr lang="en-US" sz="2000">
                <a:solidFill>
                  <a:srgbClr val="FF0000"/>
                </a:solidFill>
              </a:rPr>
              <a:t>Graecia       </a:t>
            </a:r>
            <a:r>
              <a:rPr lang="en-US" sz="2000">
                <a:solidFill>
                  <a:schemeClr val="bg1"/>
                </a:solidFill>
                <a:sym typeface="Wingdings" pitchFamily="2" charset="2"/>
              </a:rPr>
              <a:t></a:t>
            </a:r>
            <a:endParaRPr lang="en-US" sz="2000">
              <a:solidFill>
                <a:schemeClr val="bg1"/>
              </a:solidFill>
            </a:endParaRPr>
          </a:p>
        </p:txBody>
      </p:sp>
      <p:sp>
        <p:nvSpPr>
          <p:cNvPr id="10" name="TextBox 9"/>
          <p:cNvSpPr txBox="1">
            <a:spLocks noChangeArrowheads="1"/>
          </p:cNvSpPr>
          <p:nvPr/>
        </p:nvSpPr>
        <p:spPr bwMode="auto">
          <a:xfrm>
            <a:off x="1219200" y="3048000"/>
            <a:ext cx="1371600" cy="276225"/>
          </a:xfrm>
          <a:prstGeom prst="rect">
            <a:avLst/>
          </a:prstGeom>
          <a:noFill/>
          <a:ln w="9525">
            <a:noFill/>
            <a:miter lim="800000"/>
            <a:headEnd/>
            <a:tailEnd/>
          </a:ln>
        </p:spPr>
        <p:txBody>
          <a:bodyPr>
            <a:spAutoFit/>
          </a:bodyPr>
          <a:lstStyle/>
          <a:p>
            <a:r>
              <a:rPr lang="en-US" sz="1200">
                <a:solidFill>
                  <a:schemeClr val="bg1"/>
                </a:solidFill>
              </a:rPr>
              <a:t>Hispania</a:t>
            </a:r>
          </a:p>
        </p:txBody>
      </p:sp>
      <p:sp>
        <p:nvSpPr>
          <p:cNvPr id="11" name="TextBox 10"/>
          <p:cNvSpPr txBox="1">
            <a:spLocks noChangeArrowheads="1"/>
          </p:cNvSpPr>
          <p:nvPr/>
        </p:nvSpPr>
        <p:spPr bwMode="auto">
          <a:xfrm>
            <a:off x="3657600" y="3962400"/>
            <a:ext cx="1676400" cy="369888"/>
          </a:xfrm>
          <a:prstGeom prst="rect">
            <a:avLst/>
          </a:prstGeom>
          <a:noFill/>
          <a:ln w="9525">
            <a:noFill/>
            <a:miter lim="800000"/>
            <a:headEnd/>
            <a:tailEnd/>
          </a:ln>
        </p:spPr>
        <p:txBody>
          <a:bodyPr>
            <a:spAutoFit/>
          </a:bodyPr>
          <a:lstStyle/>
          <a:p>
            <a:r>
              <a:rPr lang="en-US">
                <a:solidFill>
                  <a:schemeClr val="bg1"/>
                </a:solidFill>
              </a:rPr>
              <a:t>Mare Nostrum</a:t>
            </a:r>
          </a:p>
        </p:txBody>
      </p:sp>
      <p:sp>
        <p:nvSpPr>
          <p:cNvPr id="12" name="TextBox 11"/>
          <p:cNvSpPr txBox="1"/>
          <p:nvPr/>
        </p:nvSpPr>
        <p:spPr>
          <a:xfrm rot="16200000">
            <a:off x="5329238" y="3567113"/>
            <a:ext cx="5715000" cy="260350"/>
          </a:xfrm>
          <a:prstGeom prst="rect">
            <a:avLst/>
          </a:prstGeom>
          <a:noFill/>
        </p:spPr>
        <p:txBody>
          <a:bodyPr>
            <a:spAutoFit/>
          </a:bodyPr>
          <a:lstStyle/>
          <a:p>
            <a:pPr>
              <a:defRPr/>
            </a:pPr>
            <a:r>
              <a:rPr lang="en-US" sz="1050" dirty="0">
                <a:latin typeface="Arial" charset="0"/>
              </a:rPr>
              <a:t>http://www.worldhistory.timemaps.com/images/200BC/RomanRepublic.jpg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8">
                                            <p:txEl>
                                              <p:pRg st="0" end="0"/>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9">
                                            <p:txEl>
                                              <p:pRg st="0" end="0"/>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10"/>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1" nodeType="clickEffect">
                                  <p:stCondLst>
                                    <p:cond delay="0"/>
                                  </p:stCondLst>
                                  <p:childTnLst>
                                    <p:animRot by="21600000">
                                      <p:cBhvr>
                                        <p:cTn id="22" dur="2000" fill="hold"/>
                                        <p:tgtEl>
                                          <p:spTgt spid="10"/>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11">
                                            <p:txEl>
                                              <p:pRg st="0" end="0"/>
                                            </p:txEl>
                                          </p:spTgt>
                                        </p:tgtEl>
                                      </p:cBhvr>
                                    </p:animEffect>
                                    <p:animScale>
                                      <p:cBhvr>
                                        <p:cTn id="27" dur="250" autoRev="1" fill="hold"/>
                                        <p:tgtEl>
                                          <p:spTgt spid="11">
                                            <p:txEl>
                                              <p:pRg st="0" end="0"/>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11">
                                            <p:txEl>
                                              <p:pRg st="0" end="0"/>
                                            </p:txEl>
                                          </p:spTgt>
                                        </p:tgtEl>
                                      </p:cBhvr>
                                    </p:animEffect>
                                    <p:animScale>
                                      <p:cBhvr>
                                        <p:cTn id="32" dur="250" autoRev="1" fill="hold"/>
                                        <p:tgtEl>
                                          <p:spTgt spid="11">
                                            <p:txEl>
                                              <p:pRg st="0" end="0"/>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nodeType="clickEffect">
                                  <p:stCondLst>
                                    <p:cond delay="0"/>
                                  </p:stCondLst>
                                  <p:childTnLst>
                                    <p:animEffect transition="out" filter="fade">
                                      <p:cBhvr>
                                        <p:cTn id="36" dur="500" tmFilter="0, 0; .2, .5; .8, .5; 1, 0"/>
                                        <p:tgtEl>
                                          <p:spTgt spid="11">
                                            <p:txEl>
                                              <p:pRg st="0" end="0"/>
                                            </p:txEl>
                                          </p:spTgt>
                                        </p:tgtEl>
                                      </p:cBhvr>
                                    </p:animEffect>
                                    <p:animScale>
                                      <p:cBhvr>
                                        <p:cTn id="37" dur="250" autoRev="1" fill="hold"/>
                                        <p:tgtEl>
                                          <p:spTgt spid="11">
                                            <p:txEl>
                                              <p:pRg st="0" end="0"/>
                                            </p:txEl>
                                          </p:spTgt>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6" presetClass="emph" presetSubtype="0" fill="hold" grpId="0" nodeType="clickEffect">
                                  <p:stCondLst>
                                    <p:cond delay="0"/>
                                  </p:stCondLst>
                                  <p:childTnLst>
                                    <p:animScale>
                                      <p:cBhvr>
                                        <p:cTn id="41" dur="2000" fill="hold"/>
                                        <p:tgtEl>
                                          <p:spTgt spid="11">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0" grpId="1"/>
      <p:bldP spid="11"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solidFill>
            <a:srgbClr val="92D050"/>
          </a:solidFill>
        </p:spPr>
        <p:txBody>
          <a:bodyPr/>
          <a:lstStyle/>
          <a:p>
            <a:endParaRPr lang="en-US" smtClean="0"/>
          </a:p>
        </p:txBody>
      </p:sp>
      <p:pic>
        <p:nvPicPr>
          <p:cNvPr id="6147" name="Content Placeholder 3" descr="KISH077.jpg"/>
          <p:cNvPicPr>
            <a:picLocks noGrp="1" noChangeAspect="1"/>
          </p:cNvPicPr>
          <p:nvPr>
            <p:ph idx="1"/>
          </p:nvPr>
        </p:nvPicPr>
        <p:blipFill>
          <a:blip r:embed="rId2" cstate="print"/>
          <a:srcRect/>
          <a:stretch>
            <a:fillRect/>
          </a:stretch>
        </p:blipFill>
        <p:spPr>
          <a:xfrm>
            <a:off x="2133600" y="609600"/>
            <a:ext cx="5646738" cy="7585075"/>
          </a:xfrm>
        </p:spPr>
      </p:pic>
      <p:sp>
        <p:nvSpPr>
          <p:cNvPr id="5" name="TextBox 4"/>
          <p:cNvSpPr txBox="1">
            <a:spLocks noChangeArrowheads="1"/>
          </p:cNvSpPr>
          <p:nvPr/>
        </p:nvSpPr>
        <p:spPr bwMode="auto">
          <a:xfrm>
            <a:off x="457200" y="4267200"/>
            <a:ext cx="2819400" cy="646113"/>
          </a:xfrm>
          <a:prstGeom prst="rect">
            <a:avLst/>
          </a:prstGeom>
          <a:noFill/>
          <a:ln w="9525">
            <a:noFill/>
            <a:miter lim="800000"/>
            <a:headEnd/>
            <a:tailEnd/>
          </a:ln>
        </p:spPr>
        <p:txBody>
          <a:bodyPr>
            <a:spAutoFit/>
          </a:bodyPr>
          <a:lstStyle/>
          <a:p>
            <a:r>
              <a:rPr lang="en-US"/>
              <a:t>The Tiber River runs through the city of Rome</a:t>
            </a:r>
          </a:p>
        </p:txBody>
      </p:sp>
      <p:sp>
        <p:nvSpPr>
          <p:cNvPr id="6149" name="TextBox 5"/>
          <p:cNvSpPr txBox="1">
            <a:spLocks noChangeArrowheads="1"/>
          </p:cNvSpPr>
          <p:nvPr/>
        </p:nvSpPr>
        <p:spPr bwMode="auto">
          <a:xfrm>
            <a:off x="914400" y="304800"/>
            <a:ext cx="7772400" cy="369888"/>
          </a:xfrm>
          <a:prstGeom prst="rect">
            <a:avLst/>
          </a:prstGeom>
          <a:noFill/>
          <a:ln w="9525">
            <a:noFill/>
            <a:miter lim="800000"/>
            <a:headEnd/>
            <a:tailEnd/>
          </a:ln>
        </p:spPr>
        <p:txBody>
          <a:bodyPr>
            <a:spAutoFit/>
          </a:bodyPr>
          <a:lstStyle/>
          <a:p>
            <a:pPr algn="ctr"/>
            <a:r>
              <a:rPr lang="en-US"/>
              <a:t>The Seven Hills of Rome and the Tiber River</a:t>
            </a:r>
          </a:p>
        </p:txBody>
      </p:sp>
      <p:sp>
        <p:nvSpPr>
          <p:cNvPr id="6150" name="TextBox 6"/>
          <p:cNvSpPr txBox="1">
            <a:spLocks noChangeArrowheads="1"/>
          </p:cNvSpPr>
          <p:nvPr/>
        </p:nvSpPr>
        <p:spPr bwMode="auto">
          <a:xfrm rot="-5400000">
            <a:off x="5596731" y="3272632"/>
            <a:ext cx="5216525" cy="261938"/>
          </a:xfrm>
          <a:prstGeom prst="rect">
            <a:avLst/>
          </a:prstGeom>
          <a:noFill/>
          <a:ln w="9525">
            <a:noFill/>
            <a:miter lim="800000"/>
            <a:headEnd/>
            <a:tailEnd/>
          </a:ln>
        </p:spPr>
        <p:txBody>
          <a:bodyPr wrap="none">
            <a:spAutoFit/>
          </a:bodyPr>
          <a:lstStyle/>
          <a:p>
            <a:r>
              <a:rPr lang="en-US" sz="800"/>
              <a:t>http://</a:t>
            </a:r>
            <a:r>
              <a:rPr lang="en-US" sz="1100"/>
              <a:t>wps.ablongman.com/wps/media/objects/262/268312/art/figures/KISH077.jpg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nodeType="clickEffect">
                                  <p:stCondLst>
                                    <p:cond delay="0"/>
                                  </p:stCondLst>
                                  <p:childTnLst>
                                    <p:animScale>
                                      <p:cBhvr>
                                        <p:cTn id="12" dur="2000" fill="hold"/>
                                        <p:tgtEl>
                                          <p:spTgt spid="5">
                                            <p:txEl>
                                              <p:pRg st="0" end="0"/>
                                            </p:txEl>
                                          </p:spTgt>
                                        </p:tgtEl>
                                      </p:cBhvr>
                                      <p:by x="150000" y="150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5">
                                            <p:txEl>
                                              <p:pRg st="0" end="0"/>
                                            </p:txEl>
                                          </p:spTgt>
                                        </p:tgtEl>
                                      </p:cBhvr>
                                    </p:animEffect>
                                    <p:animScale>
                                      <p:cBhvr>
                                        <p:cTn id="17" dur="250" autoRev="1" fill="hold"/>
                                        <p:tgtEl>
                                          <p:spTgt spid="5">
                                            <p:txEl>
                                              <p:pRg st="0" end="0"/>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nodeType="clickEffect">
                                  <p:stCondLst>
                                    <p:cond delay="0"/>
                                  </p:stCondLst>
                                  <p:childTnLst>
                                    <p:animRot by="21600000">
                                      <p:cBhvr>
                                        <p:cTn id="21" dur="2000" fill="hold"/>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8534400" cy="4939814"/>
          </a:xfrm>
          <a:prstGeom prst="rect">
            <a:avLst/>
          </a:prstGeom>
          <a:noFill/>
        </p:spPr>
        <p:txBody>
          <a:bodyPr wrap="square" rtlCol="0">
            <a:spAutoFit/>
          </a:bodyPr>
          <a:lstStyle/>
          <a:p>
            <a:pPr algn="ctr">
              <a:lnSpc>
                <a:spcPct val="150000"/>
              </a:lnSpc>
            </a:pPr>
            <a:r>
              <a:rPr lang="en-US" b="1" u="sng" dirty="0" smtClean="0"/>
              <a:t>List of important places:</a:t>
            </a:r>
            <a:endParaRPr lang="en-US" dirty="0"/>
          </a:p>
          <a:p>
            <a:pPr>
              <a:lnSpc>
                <a:spcPct val="150000"/>
              </a:lnSpc>
              <a:buFont typeface="Courier New" pitchFamily="49" charset="0"/>
              <a:buChar char="o"/>
            </a:pPr>
            <a:r>
              <a:rPr lang="en-US" dirty="0" smtClean="0"/>
              <a:t> </a:t>
            </a:r>
            <a:r>
              <a:rPr lang="en-US" b="1" dirty="0" smtClean="0"/>
              <a:t>Adriatic</a:t>
            </a:r>
            <a:r>
              <a:rPr lang="en-US" dirty="0" smtClean="0"/>
              <a:t>- Sea east of Italy </a:t>
            </a:r>
          </a:p>
          <a:p>
            <a:pPr>
              <a:lnSpc>
                <a:spcPct val="150000"/>
              </a:lnSpc>
              <a:buFont typeface="Courier New" pitchFamily="49" charset="0"/>
              <a:buChar char="o"/>
            </a:pPr>
            <a:r>
              <a:rPr lang="en-US" dirty="0"/>
              <a:t> </a:t>
            </a:r>
            <a:r>
              <a:rPr lang="en-US" b="1" dirty="0" smtClean="0"/>
              <a:t>Aetna</a:t>
            </a:r>
            <a:r>
              <a:rPr lang="en-US" dirty="0" smtClean="0"/>
              <a:t>- Live volcano on the island of Sicily (Sicilia)  </a:t>
            </a:r>
          </a:p>
          <a:p>
            <a:pPr>
              <a:lnSpc>
                <a:spcPct val="150000"/>
              </a:lnSpc>
              <a:buFont typeface="Courier New" pitchFamily="49" charset="0"/>
              <a:buChar char="o"/>
            </a:pPr>
            <a:r>
              <a:rPr lang="en-US" dirty="0"/>
              <a:t> </a:t>
            </a:r>
            <a:r>
              <a:rPr lang="en-US" b="1" dirty="0" smtClean="0"/>
              <a:t>Alps</a:t>
            </a:r>
            <a:r>
              <a:rPr lang="en-US" dirty="0" smtClean="0"/>
              <a:t>- Mountain range dividing France (Gallia-</a:t>
            </a:r>
            <a:r>
              <a:rPr lang="en-US" dirty="0" err="1" smtClean="0"/>
              <a:t>Transalpina</a:t>
            </a:r>
            <a:r>
              <a:rPr lang="en-US" dirty="0" smtClean="0"/>
              <a:t>) from Northern Italy (Gallia </a:t>
            </a:r>
            <a:r>
              <a:rPr lang="en-US" dirty="0" err="1" smtClean="0"/>
              <a:t>Cisalpina</a:t>
            </a:r>
            <a:r>
              <a:rPr lang="en-US" dirty="0" smtClean="0"/>
              <a:t>)  </a:t>
            </a:r>
          </a:p>
          <a:p>
            <a:pPr>
              <a:lnSpc>
                <a:spcPct val="150000"/>
              </a:lnSpc>
              <a:buFont typeface="Courier New" pitchFamily="49" charset="0"/>
              <a:buChar char="o"/>
            </a:pPr>
            <a:r>
              <a:rPr lang="en-US" dirty="0"/>
              <a:t> </a:t>
            </a:r>
            <a:r>
              <a:rPr lang="en-US" b="1" dirty="0" smtClean="0"/>
              <a:t>Apennine</a:t>
            </a:r>
            <a:r>
              <a:rPr lang="en-US" dirty="0" smtClean="0"/>
              <a:t>s- Mountain range forming the spine of the Italian peninsula (Italia) </a:t>
            </a:r>
          </a:p>
          <a:p>
            <a:pPr>
              <a:lnSpc>
                <a:spcPct val="150000"/>
              </a:lnSpc>
              <a:buFont typeface="Courier New" pitchFamily="49" charset="0"/>
              <a:buChar char="o"/>
            </a:pPr>
            <a:r>
              <a:rPr lang="en-US" dirty="0"/>
              <a:t> </a:t>
            </a:r>
            <a:r>
              <a:rPr lang="en-US" b="1" dirty="0" smtClean="0"/>
              <a:t>Athens</a:t>
            </a:r>
            <a:r>
              <a:rPr lang="en-US" dirty="0" smtClean="0"/>
              <a:t>- Cultural capital of ancient Greece (Graecia); location of the Acropolis &amp; Athena's Parthenon </a:t>
            </a:r>
          </a:p>
          <a:p>
            <a:pPr>
              <a:lnSpc>
                <a:spcPct val="150000"/>
              </a:lnSpc>
              <a:buFont typeface="Courier New" pitchFamily="49" charset="0"/>
              <a:buChar char="o"/>
            </a:pPr>
            <a:r>
              <a:rPr lang="en-US" dirty="0"/>
              <a:t> </a:t>
            </a:r>
            <a:r>
              <a:rPr lang="en-US" b="1" dirty="0" err="1" smtClean="0"/>
              <a:t>Brundisium</a:t>
            </a:r>
            <a:r>
              <a:rPr lang="en-US" dirty="0" smtClean="0"/>
              <a:t>- Town which marked the southern end of the Appian Way on the heel of Italy  </a:t>
            </a:r>
          </a:p>
          <a:p>
            <a:pPr>
              <a:lnSpc>
                <a:spcPct val="150000"/>
              </a:lnSpc>
              <a:buFont typeface="Courier New" pitchFamily="49" charset="0"/>
              <a:buChar char="o"/>
            </a:pPr>
            <a:r>
              <a:rPr lang="en-US" dirty="0"/>
              <a:t> </a:t>
            </a:r>
            <a:r>
              <a:rPr lang="en-US" b="1" dirty="0" smtClean="0"/>
              <a:t>Capua</a:t>
            </a:r>
            <a:r>
              <a:rPr lang="en-US" dirty="0" smtClean="0"/>
              <a:t>- Town south of Rome famous for Its amphitheater and gladiator training school</a:t>
            </a:r>
          </a:p>
          <a:p>
            <a:pPr>
              <a:buFont typeface="Courier New" pitchFamily="49" charset="0"/>
              <a:buChar char="o"/>
            </a:pPr>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2094"/>
            <a:ext cx="8763000" cy="6740307"/>
          </a:xfrm>
          <a:prstGeom prst="rect">
            <a:avLst/>
          </a:prstGeom>
        </p:spPr>
        <p:txBody>
          <a:bodyPr wrap="square">
            <a:spAutoFit/>
          </a:bodyPr>
          <a:lstStyle/>
          <a:p>
            <a:pPr>
              <a:lnSpc>
                <a:spcPct val="150000"/>
              </a:lnSpc>
              <a:buFont typeface="Courier New" pitchFamily="49" charset="0"/>
              <a:buChar char="o"/>
            </a:pPr>
            <a:r>
              <a:rPr lang="en-US" dirty="0" smtClean="0"/>
              <a:t> </a:t>
            </a:r>
            <a:r>
              <a:rPr lang="en-US" b="1" dirty="0" smtClean="0"/>
              <a:t>Corsica</a:t>
            </a:r>
            <a:r>
              <a:rPr lang="en-US" dirty="0" smtClean="0"/>
              <a:t>- Northern-most large island In </a:t>
            </a:r>
            <a:r>
              <a:rPr lang="en-US" dirty="0" err="1" smtClean="0"/>
              <a:t>theTyrrhenian</a:t>
            </a:r>
            <a:r>
              <a:rPr lang="en-US" dirty="0" smtClean="0"/>
              <a:t> Sea west of Italy   </a:t>
            </a:r>
          </a:p>
          <a:p>
            <a:pPr>
              <a:lnSpc>
                <a:spcPct val="150000"/>
              </a:lnSpc>
              <a:buFont typeface="Courier New" pitchFamily="49" charset="0"/>
              <a:buChar char="o"/>
            </a:pPr>
            <a:r>
              <a:rPr lang="en-US" dirty="0" smtClean="0"/>
              <a:t> </a:t>
            </a:r>
            <a:r>
              <a:rPr lang="en-US" b="1" dirty="0" smtClean="0"/>
              <a:t>Crete</a:t>
            </a:r>
            <a:r>
              <a:rPr lang="en-US" dirty="0" smtClean="0"/>
              <a:t>- Island (</a:t>
            </a:r>
            <a:r>
              <a:rPr lang="en-US" dirty="0" err="1" smtClean="0"/>
              <a:t>Creta</a:t>
            </a:r>
            <a:r>
              <a:rPr lang="en-US" dirty="0" smtClean="0"/>
              <a:t>) located south of Greece; its capital, Knossos, was home to the Minotaur </a:t>
            </a:r>
          </a:p>
          <a:p>
            <a:pPr>
              <a:lnSpc>
                <a:spcPct val="150000"/>
              </a:lnSpc>
              <a:buFont typeface="Courier New" pitchFamily="49" charset="0"/>
              <a:buChar char="o"/>
            </a:pPr>
            <a:r>
              <a:rPr lang="en-US" dirty="0" smtClean="0"/>
              <a:t> </a:t>
            </a:r>
            <a:r>
              <a:rPr lang="en-US" b="1" dirty="0" smtClean="0"/>
              <a:t>Delos</a:t>
            </a:r>
            <a:r>
              <a:rPr lang="en-US" dirty="0" smtClean="0"/>
              <a:t>- Aegean Island on which Apollo and Diana were born near Mt. </a:t>
            </a:r>
            <a:r>
              <a:rPr lang="en-US" dirty="0" err="1" smtClean="0"/>
              <a:t>Cynthus</a:t>
            </a:r>
            <a:r>
              <a:rPr lang="en-US" dirty="0" smtClean="0"/>
              <a:t> </a:t>
            </a:r>
          </a:p>
          <a:p>
            <a:pPr>
              <a:lnSpc>
                <a:spcPct val="150000"/>
              </a:lnSpc>
              <a:buFont typeface="Courier New" pitchFamily="49" charset="0"/>
              <a:buChar char="o"/>
            </a:pPr>
            <a:r>
              <a:rPr lang="en-US" dirty="0" smtClean="0"/>
              <a:t> </a:t>
            </a:r>
            <a:r>
              <a:rPr lang="en-US" b="1" dirty="0" smtClean="0"/>
              <a:t>Delphi </a:t>
            </a:r>
            <a:r>
              <a:rPr lang="en-US" dirty="0" smtClean="0"/>
              <a:t>- sanctuary sacred to Apollo in northern Greece; home of the Delphic Oracle</a:t>
            </a:r>
          </a:p>
          <a:p>
            <a:pPr>
              <a:lnSpc>
                <a:spcPct val="150000"/>
              </a:lnSpc>
              <a:buFont typeface="Courier New" pitchFamily="49" charset="0"/>
              <a:buChar char="o"/>
            </a:pPr>
            <a:r>
              <a:rPr lang="en-US" dirty="0" smtClean="0"/>
              <a:t> </a:t>
            </a:r>
            <a:r>
              <a:rPr lang="en-US" b="1" dirty="0" smtClean="0"/>
              <a:t>Herculaneum</a:t>
            </a:r>
            <a:r>
              <a:rPr lang="en-US" dirty="0" smtClean="0"/>
              <a:t>- Town located west Of Mt. Vesuvius; buried by Mountain volcanic mud in A.D. 79 </a:t>
            </a:r>
          </a:p>
          <a:p>
            <a:pPr>
              <a:lnSpc>
                <a:spcPct val="150000"/>
              </a:lnSpc>
              <a:buFont typeface="Courier New" pitchFamily="49" charset="0"/>
              <a:buChar char="o"/>
            </a:pPr>
            <a:r>
              <a:rPr lang="en-US" dirty="0" smtClean="0"/>
              <a:t> </a:t>
            </a:r>
            <a:r>
              <a:rPr lang="en-US" b="1" dirty="0" smtClean="0"/>
              <a:t>Mare Nostrum- </a:t>
            </a:r>
            <a:r>
              <a:rPr lang="en-US" dirty="0" smtClean="0"/>
              <a:t>Roman name for the Mediterranean Sea; literally “our sea”</a:t>
            </a:r>
          </a:p>
          <a:p>
            <a:pPr>
              <a:lnSpc>
                <a:spcPct val="150000"/>
              </a:lnSpc>
              <a:buFont typeface="Courier New" pitchFamily="49" charset="0"/>
              <a:buChar char="o"/>
            </a:pPr>
            <a:r>
              <a:rPr lang="en-US" b="1" dirty="0" smtClean="0"/>
              <a:t> Mycenae</a:t>
            </a:r>
            <a:r>
              <a:rPr lang="en-US" dirty="0" smtClean="0"/>
              <a:t>- Home town of Agamemnon in southern Greece (the Peloponnesus) </a:t>
            </a:r>
          </a:p>
          <a:p>
            <a:pPr>
              <a:lnSpc>
                <a:spcPct val="150000"/>
              </a:lnSpc>
              <a:buFont typeface="Courier New" pitchFamily="49" charset="0"/>
              <a:buChar char="o"/>
            </a:pPr>
            <a:r>
              <a:rPr lang="en-US" dirty="0" smtClean="0"/>
              <a:t> </a:t>
            </a:r>
            <a:r>
              <a:rPr lang="en-US" b="1" dirty="0" smtClean="0"/>
              <a:t>Olympia</a:t>
            </a:r>
            <a:r>
              <a:rPr lang="en-US" dirty="0" smtClean="0"/>
              <a:t>- Sanctuary sacred to Zeus in southern Greece; site of the early Greek Olympic games </a:t>
            </a:r>
          </a:p>
          <a:p>
            <a:pPr>
              <a:lnSpc>
                <a:spcPct val="150000"/>
              </a:lnSpc>
              <a:buFont typeface="Courier New" pitchFamily="49" charset="0"/>
              <a:buChar char="o"/>
            </a:pPr>
            <a:r>
              <a:rPr lang="en-US" dirty="0" smtClean="0"/>
              <a:t> </a:t>
            </a:r>
            <a:r>
              <a:rPr lang="en-US" b="1" dirty="0" smtClean="0"/>
              <a:t>Olympus</a:t>
            </a:r>
            <a:r>
              <a:rPr lang="en-US" dirty="0" smtClean="0"/>
              <a:t>- - Mountain in northern Greece (Graecia) said to be the home of the gods </a:t>
            </a:r>
          </a:p>
          <a:p>
            <a:pPr>
              <a:lnSpc>
                <a:spcPct val="150000"/>
              </a:lnSpc>
              <a:buFont typeface="Courier New" pitchFamily="49" charset="0"/>
              <a:buChar char="o"/>
            </a:pPr>
            <a:r>
              <a:rPr lang="en-US" dirty="0" smtClean="0"/>
              <a:t> </a:t>
            </a:r>
            <a:r>
              <a:rPr lang="en-US" b="1" dirty="0" smtClean="0"/>
              <a:t>Ostia</a:t>
            </a:r>
            <a:r>
              <a:rPr lang="en-US" dirty="0" smtClean="0"/>
              <a:t>- Town which became the main poet of Rome at the mouth of the Tiber River</a:t>
            </a:r>
          </a:p>
          <a:p>
            <a:pPr>
              <a:lnSpc>
                <a:spcPct val="150000"/>
              </a:lnSpc>
              <a:buFont typeface="Courier New" pitchFamily="49" charset="0"/>
              <a:buChar char="o"/>
            </a:pPr>
            <a:r>
              <a:rPr lang="en-US" dirty="0" smtClean="0"/>
              <a:t> </a:t>
            </a:r>
            <a:r>
              <a:rPr lang="en-US" b="1" dirty="0" smtClean="0"/>
              <a:t>Pompeii</a:t>
            </a:r>
            <a:r>
              <a:rPr lang="en-US" dirty="0" smtClean="0"/>
              <a:t>- Town located south of Mt. Vesuvius; buried by volcanic ash in AD. 79 </a:t>
            </a:r>
          </a:p>
          <a:p>
            <a:pPr>
              <a:lnSpc>
                <a:spcPct val="150000"/>
              </a:lnSpc>
              <a:buFont typeface="Courier New" pitchFamily="49" charset="0"/>
              <a:buChar char="o"/>
            </a:pPr>
            <a:r>
              <a:rPr lang="en-US" dirty="0" smtClean="0"/>
              <a:t> </a:t>
            </a:r>
            <a:r>
              <a:rPr lang="en-US" b="1" dirty="0" smtClean="0"/>
              <a:t>Pyrenees</a:t>
            </a:r>
            <a:r>
              <a:rPr lang="en-US" dirty="0" smtClean="0"/>
              <a:t>- Mountain range dividing France (Gallia </a:t>
            </a:r>
            <a:r>
              <a:rPr lang="en-US" dirty="0" err="1" smtClean="0"/>
              <a:t>Transalpina</a:t>
            </a:r>
            <a:r>
              <a:rPr lang="en-US" dirty="0" smtClean="0"/>
              <a:t>) from Spain (Hispania)</a:t>
            </a:r>
          </a:p>
          <a:p>
            <a:pPr>
              <a:lnSpc>
                <a:spcPct val="150000"/>
              </a:lnSpc>
              <a:buFont typeface="Courier New" pitchFamily="49" charset="0"/>
              <a:buChar char="o"/>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763000" cy="7571303"/>
          </a:xfrm>
          <a:prstGeom prst="rect">
            <a:avLst/>
          </a:prstGeom>
        </p:spPr>
        <p:txBody>
          <a:bodyPr wrap="square">
            <a:spAutoFit/>
          </a:bodyPr>
          <a:lstStyle/>
          <a:p>
            <a:pPr>
              <a:lnSpc>
                <a:spcPct val="150000"/>
              </a:lnSpc>
              <a:buFont typeface="Courier New" pitchFamily="49" charset="0"/>
              <a:buChar char="o"/>
            </a:pPr>
            <a:r>
              <a:rPr lang="en-US" b="1" dirty="0" smtClean="0"/>
              <a:t>Rubicon</a:t>
            </a:r>
            <a:r>
              <a:rPr lang="en-US" dirty="0" smtClean="0"/>
              <a:t>- Small stream which originally divided Gallia </a:t>
            </a:r>
            <a:r>
              <a:rPr lang="en-US" dirty="0" err="1" smtClean="0"/>
              <a:t>Cisalpina</a:t>
            </a:r>
            <a:r>
              <a:rPr lang="en-US" dirty="0" smtClean="0"/>
              <a:t> from Italy </a:t>
            </a:r>
          </a:p>
          <a:p>
            <a:pPr>
              <a:lnSpc>
                <a:spcPct val="150000"/>
              </a:lnSpc>
              <a:buFont typeface="Courier New" pitchFamily="49" charset="0"/>
              <a:buChar char="o"/>
            </a:pPr>
            <a:r>
              <a:rPr lang="en-US" dirty="0"/>
              <a:t> </a:t>
            </a:r>
            <a:r>
              <a:rPr lang="en-US" b="1" dirty="0" smtClean="0"/>
              <a:t>Sardinia</a:t>
            </a:r>
            <a:r>
              <a:rPr lang="en-US" i="1" dirty="0" smtClean="0"/>
              <a:t>-</a:t>
            </a:r>
            <a:r>
              <a:rPr lang="en-US" dirty="0" smtClean="0"/>
              <a:t> Southern-most large island in the Tyrrhenian Sea west of Italy </a:t>
            </a:r>
          </a:p>
          <a:p>
            <a:pPr>
              <a:lnSpc>
                <a:spcPct val="150000"/>
              </a:lnSpc>
              <a:buFont typeface="Courier New" pitchFamily="49" charset="0"/>
              <a:buChar char="o"/>
            </a:pPr>
            <a:r>
              <a:rPr lang="en-US" dirty="0"/>
              <a:t> </a:t>
            </a:r>
            <a:r>
              <a:rPr lang="en-US" b="1" dirty="0" smtClean="0"/>
              <a:t>Sicily</a:t>
            </a:r>
            <a:r>
              <a:rPr lang="en-US" dirty="0" smtClean="0"/>
              <a:t>- Island (Sicilia) off the toe of Italy; Rome's first province </a:t>
            </a:r>
          </a:p>
          <a:p>
            <a:pPr>
              <a:lnSpc>
                <a:spcPct val="150000"/>
              </a:lnSpc>
              <a:buFont typeface="Courier New" pitchFamily="49" charset="0"/>
              <a:buChar char="o"/>
            </a:pPr>
            <a:r>
              <a:rPr lang="en-US" dirty="0"/>
              <a:t> </a:t>
            </a:r>
            <a:r>
              <a:rPr lang="en-US" b="1" dirty="0" smtClean="0"/>
              <a:t>Sparta</a:t>
            </a:r>
            <a:r>
              <a:rPr lang="en-US" dirty="0" smtClean="0"/>
              <a:t>- Home town of Menelaus and his kidnapped wife Helen in southern Greece (Peloponnesus)  </a:t>
            </a:r>
          </a:p>
          <a:p>
            <a:pPr>
              <a:lnSpc>
                <a:spcPct val="150000"/>
              </a:lnSpc>
              <a:buFont typeface="Courier New" pitchFamily="49" charset="0"/>
              <a:buChar char="o"/>
            </a:pPr>
            <a:r>
              <a:rPr lang="en-US" dirty="0" smtClean="0"/>
              <a:t> </a:t>
            </a:r>
            <a:r>
              <a:rPr lang="en-US" b="1" dirty="0" err="1" smtClean="0"/>
              <a:t>Stabiae</a:t>
            </a:r>
            <a:r>
              <a:rPr lang="en-US" dirty="0" smtClean="0"/>
              <a:t>- Wealthy resort area on the southern shore of the Bay of Naples; destroyed In A.D. 79 </a:t>
            </a:r>
          </a:p>
          <a:p>
            <a:pPr>
              <a:lnSpc>
                <a:spcPct val="150000"/>
              </a:lnSpc>
              <a:buFont typeface="Courier New" pitchFamily="49" charset="0"/>
              <a:buChar char="o"/>
            </a:pPr>
            <a:r>
              <a:rPr lang="en-US" dirty="0" smtClean="0"/>
              <a:t> </a:t>
            </a:r>
            <a:r>
              <a:rPr lang="en-US" b="1" dirty="0" smtClean="0"/>
              <a:t>Tiber</a:t>
            </a:r>
            <a:r>
              <a:rPr lang="en-US" dirty="0" smtClean="0"/>
              <a:t>- River on which Rome is located on the west coast of Italy  </a:t>
            </a:r>
          </a:p>
          <a:p>
            <a:pPr>
              <a:lnSpc>
                <a:spcPct val="150000"/>
              </a:lnSpc>
              <a:buFont typeface="Courier New" pitchFamily="49" charset="0"/>
              <a:buChar char="o"/>
            </a:pPr>
            <a:r>
              <a:rPr lang="en-US" dirty="0"/>
              <a:t> </a:t>
            </a:r>
            <a:r>
              <a:rPr lang="en-US" b="1" dirty="0" smtClean="0"/>
              <a:t>Troy</a:t>
            </a:r>
            <a:r>
              <a:rPr lang="en-US" dirty="0" smtClean="0"/>
              <a:t>- Ancient town located south-west of Istanbul in Turkey (Asia Minor) </a:t>
            </a:r>
          </a:p>
          <a:p>
            <a:pPr>
              <a:lnSpc>
                <a:spcPct val="150000"/>
              </a:lnSpc>
              <a:buFont typeface="Courier New" pitchFamily="49" charset="0"/>
              <a:buChar char="o"/>
            </a:pPr>
            <a:r>
              <a:rPr lang="en-US" dirty="0"/>
              <a:t> </a:t>
            </a:r>
            <a:r>
              <a:rPr lang="en-US" b="1" dirty="0" smtClean="0"/>
              <a:t>Tyrrhenian-</a:t>
            </a:r>
            <a:r>
              <a:rPr lang="en-US" dirty="0" smtClean="0"/>
              <a:t> Sea west of Italy </a:t>
            </a:r>
          </a:p>
          <a:p>
            <a:pPr>
              <a:lnSpc>
                <a:spcPct val="150000"/>
              </a:lnSpc>
              <a:buFont typeface="Courier New" pitchFamily="49" charset="0"/>
              <a:buChar char="o"/>
            </a:pPr>
            <a:r>
              <a:rPr lang="en-US" dirty="0"/>
              <a:t> </a:t>
            </a:r>
            <a:r>
              <a:rPr lang="en-US" b="1" dirty="0" smtClean="0"/>
              <a:t>Underworld</a:t>
            </a:r>
            <a:r>
              <a:rPr lang="en-US" dirty="0" smtClean="0"/>
              <a:t>- Ruled by Roman Pluto/Greek Hades: </a:t>
            </a:r>
            <a:r>
              <a:rPr lang="en-US" b="1" dirty="0" err="1" smtClean="0"/>
              <a:t>Tartarus</a:t>
            </a:r>
            <a:r>
              <a:rPr lang="en-US" dirty="0" smtClean="0"/>
              <a:t> = Hell; </a:t>
            </a:r>
          </a:p>
          <a:p>
            <a:pPr>
              <a:lnSpc>
                <a:spcPct val="150000"/>
              </a:lnSpc>
              <a:buFont typeface="Courier New" pitchFamily="49" charset="0"/>
              <a:buChar char="o"/>
            </a:pPr>
            <a:r>
              <a:rPr lang="en-US" dirty="0"/>
              <a:t> </a:t>
            </a:r>
            <a:r>
              <a:rPr lang="en-US" b="1" dirty="0" smtClean="0"/>
              <a:t>Elysian Fields </a:t>
            </a:r>
            <a:r>
              <a:rPr lang="en-US" dirty="0" smtClean="0"/>
              <a:t>= Heaven : the best section of Hades</a:t>
            </a:r>
          </a:p>
          <a:p>
            <a:pPr>
              <a:lnSpc>
                <a:spcPct val="150000"/>
              </a:lnSpc>
              <a:buFont typeface="Courier New" pitchFamily="49" charset="0"/>
              <a:buChar char="o"/>
            </a:pPr>
            <a:r>
              <a:rPr lang="en-US" dirty="0"/>
              <a:t> </a:t>
            </a:r>
            <a:r>
              <a:rPr lang="en-US" b="1" dirty="0" smtClean="0"/>
              <a:t>Vesuvius</a:t>
            </a:r>
            <a:r>
              <a:rPr lang="en-US" dirty="0" smtClean="0"/>
              <a:t>- Live volcano which buried Pompeii, Herculaneum and </a:t>
            </a:r>
            <a:r>
              <a:rPr lang="en-US" dirty="0" err="1" smtClean="0"/>
              <a:t>Stabiae</a:t>
            </a:r>
            <a:r>
              <a:rPr lang="en-US" dirty="0" smtClean="0"/>
              <a:t> near the Bay of Naples </a:t>
            </a:r>
          </a:p>
          <a:p>
            <a:pPr>
              <a:lnSpc>
                <a:spcPct val="150000"/>
              </a:lnSpc>
              <a:buFont typeface="Courier New" pitchFamily="49" charset="0"/>
              <a:buChar char="o"/>
            </a:pPr>
            <a:r>
              <a:rPr lang="en-US" dirty="0"/>
              <a:t> </a:t>
            </a:r>
            <a:r>
              <a:rPr lang="en-US" b="1" dirty="0" smtClean="0"/>
              <a:t>Via</a:t>
            </a:r>
            <a:r>
              <a:rPr lang="en-US" b="1" i="1" dirty="0" smtClean="0"/>
              <a:t> </a:t>
            </a:r>
            <a:r>
              <a:rPr lang="en-US" b="1" dirty="0" err="1" smtClean="0"/>
              <a:t>Appia</a:t>
            </a:r>
            <a:r>
              <a:rPr lang="en-US" b="1" dirty="0" smtClean="0"/>
              <a:t>-</a:t>
            </a:r>
            <a:r>
              <a:rPr lang="en-US" dirty="0" smtClean="0"/>
              <a:t>"Queen of the Roman Roads" which led southeast from Rome to Capua and </a:t>
            </a:r>
            <a:r>
              <a:rPr lang="en-US" dirty="0" err="1" smtClean="0"/>
              <a:t>Brundisium</a:t>
            </a:r>
            <a:r>
              <a:rPr lang="en-US" dirty="0" smtClean="0"/>
              <a:t> </a:t>
            </a:r>
          </a:p>
          <a:p>
            <a:r>
              <a:rPr lang="en-US" dirty="0" smtClean="0"/>
              <a:t/>
            </a:r>
            <a:br>
              <a:rPr lang="en-US" dirty="0" smtClean="0"/>
            </a:br>
            <a:r>
              <a:rPr lang="en-US" dirty="0" smtClean="0"/>
              <a:t>Courtesy of "Study Sheets for Latin Cultural Drill Tapes," by Dr. B.F. </a:t>
            </a:r>
            <a:r>
              <a:rPr lang="en-US" dirty="0" err="1" smtClean="0"/>
              <a:t>Barcio</a:t>
            </a:r>
            <a:r>
              <a:rPr lang="en-US" dirty="0" smtClean="0"/>
              <a:t>, L.H.D.</a:t>
            </a:r>
            <a:br>
              <a:rPr lang="en-US" dirty="0" smtClean="0"/>
            </a:br>
            <a:r>
              <a:rPr lang="en-US" dirty="0" err="1" smtClean="0"/>
              <a:t>Pompeiiana</a:t>
            </a:r>
            <a:r>
              <a:rPr lang="en-US" dirty="0" smtClean="0"/>
              <a:t>, Inc. Indianapolis, IN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olumns other.jpg"/>
          <p:cNvPicPr>
            <a:picLocks noGrp="1" noChangeAspect="1"/>
          </p:cNvPicPr>
          <p:nvPr>
            <p:ph type="pic" idx="1"/>
          </p:nvPr>
        </p:nvPicPr>
        <p:blipFill>
          <a:blip r:embed="rId2" cstate="print"/>
          <a:srcRect l="4596" r="4596"/>
          <a:stretch>
            <a:fillRect/>
          </a:stretch>
        </p:blipFill>
        <p:spPr>
          <a:xfrm>
            <a:off x="-25400" y="0"/>
            <a:ext cx="9169400" cy="6877050"/>
          </a:xfrm>
        </p:spPr>
      </p:pic>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
        <p:nvSpPr>
          <p:cNvPr id="7" name="TextBox 6"/>
          <p:cNvSpPr txBox="1"/>
          <p:nvPr/>
        </p:nvSpPr>
        <p:spPr>
          <a:xfrm>
            <a:off x="1066800" y="1143000"/>
            <a:ext cx="7086600" cy="3970318"/>
          </a:xfrm>
          <a:prstGeom prst="rect">
            <a:avLst/>
          </a:prstGeom>
          <a:solidFill>
            <a:schemeClr val="tx2">
              <a:lumMod val="40000"/>
              <a:lumOff val="60000"/>
            </a:schemeClr>
          </a:solidFill>
        </p:spPr>
        <p:txBody>
          <a:bodyPr wrap="square" rtlCol="0">
            <a:spAutoFit/>
          </a:bodyPr>
          <a:lstStyle/>
          <a:p>
            <a:r>
              <a:rPr lang="en-US" sz="2800" b="1" dirty="0" smtClean="0">
                <a:latin typeface="Arial Black" pitchFamily="34" charset="0"/>
              </a:rPr>
              <a:t>The National Latin Exam, which is taken annually by over 100, 000 students from all over the world tests students knowledge of 3 main areas:</a:t>
            </a:r>
          </a:p>
          <a:p>
            <a:endParaRPr lang="en-US" sz="2800" b="1" dirty="0">
              <a:latin typeface="Arial Black" pitchFamily="34" charset="0"/>
            </a:endParaRPr>
          </a:p>
          <a:p>
            <a:pPr marL="400050" indent="-400050">
              <a:buAutoNum type="romanUcPeriod"/>
            </a:pPr>
            <a:r>
              <a:rPr lang="en-US" sz="2800" b="1" dirty="0" smtClean="0">
                <a:latin typeface="Arial Black" pitchFamily="34" charset="0"/>
              </a:rPr>
              <a:t>Grammar : Forms and Syntax </a:t>
            </a:r>
          </a:p>
          <a:p>
            <a:pPr marL="400050" indent="-400050">
              <a:buAutoNum type="romanUcPeriod"/>
            </a:pPr>
            <a:r>
              <a:rPr lang="en-US" sz="2800" b="1" dirty="0" smtClean="0">
                <a:latin typeface="Arial Black" pitchFamily="34" charset="0"/>
              </a:rPr>
              <a:t>Culture and Civilization</a:t>
            </a:r>
          </a:p>
          <a:p>
            <a:pPr marL="400050" indent="-400050">
              <a:buAutoNum type="romanUcPeriod"/>
            </a:pPr>
            <a:r>
              <a:rPr lang="en-US" sz="2800" b="1" dirty="0" smtClean="0">
                <a:latin typeface="Arial Black" pitchFamily="34" charset="0"/>
              </a:rPr>
              <a:t>Latin in Use (Today)</a:t>
            </a:r>
            <a:endParaRPr lang="en-US" sz="2800" b="1" dirty="0">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olumns other.jpg"/>
          <p:cNvPicPr>
            <a:picLocks noGrp="1" noChangeAspect="1"/>
          </p:cNvPicPr>
          <p:nvPr>
            <p:ph type="pic" idx="1"/>
          </p:nvPr>
        </p:nvPicPr>
        <p:blipFill>
          <a:blip r:embed="rId2" cstate="print"/>
          <a:srcRect l="4596" r="4596"/>
          <a:stretch>
            <a:fillRect/>
          </a:stretch>
        </p:blipFill>
        <p:spPr>
          <a:xfrm>
            <a:off x="-25400" y="0"/>
            <a:ext cx="9169400" cy="6877050"/>
          </a:xfrm>
        </p:spPr>
      </p:pic>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
        <p:nvSpPr>
          <p:cNvPr id="5" name="TextBox 4"/>
          <p:cNvSpPr txBox="1"/>
          <p:nvPr/>
        </p:nvSpPr>
        <p:spPr>
          <a:xfrm>
            <a:off x="0" y="0"/>
            <a:ext cx="9144000" cy="6971139"/>
          </a:xfrm>
          <a:prstGeom prst="rect">
            <a:avLst/>
          </a:prstGeom>
          <a:solidFill>
            <a:schemeClr val="accent2">
              <a:lumMod val="60000"/>
              <a:lumOff val="40000"/>
            </a:schemeClr>
          </a:solidFill>
        </p:spPr>
        <p:txBody>
          <a:bodyPr wrap="square" rtlCol="0">
            <a:spAutoFit/>
          </a:bodyPr>
          <a:lstStyle/>
          <a:p>
            <a:r>
              <a:rPr lang="en-US" sz="4400" b="1" dirty="0" smtClean="0"/>
              <a:t>B.  History</a:t>
            </a:r>
            <a:endParaRPr lang="en-US" sz="4400" dirty="0" smtClean="0"/>
          </a:p>
          <a:p>
            <a:endParaRPr lang="en-US" sz="1000" dirty="0" smtClean="0"/>
          </a:p>
          <a:p>
            <a:pPr>
              <a:buFont typeface="Wingdings" pitchFamily="2" charset="2"/>
              <a:buChar char="q"/>
            </a:pPr>
            <a:r>
              <a:rPr lang="en-US" b="1" dirty="0" smtClean="0"/>
              <a:t> </a:t>
            </a:r>
            <a:r>
              <a:rPr lang="en-US" dirty="0" smtClean="0"/>
              <a:t>basic terms and </a:t>
            </a:r>
            <a:r>
              <a:rPr lang="en-US" dirty="0" smtClean="0">
                <a:hlinkClick r:id="rId3" action="ppaction://hlinkfile"/>
              </a:rPr>
              <a:t>general information</a:t>
            </a:r>
            <a:r>
              <a:rPr lang="en-US" dirty="0" smtClean="0"/>
              <a:t> associated with these topics: [http://www.dl.ket.org/latin1/things/jcl/nle/historic.htm]</a:t>
            </a:r>
          </a:p>
          <a:p>
            <a:endParaRPr lang="en-US" sz="1000" dirty="0" smtClean="0"/>
          </a:p>
          <a:p>
            <a:pPr>
              <a:buFont typeface="Wingdings" pitchFamily="2" charset="2"/>
              <a:buChar char="q"/>
            </a:pPr>
            <a:r>
              <a:rPr lang="en-US" dirty="0" smtClean="0"/>
              <a:t>Monarchy - know the 7 kings of Rome (</a:t>
            </a:r>
            <a:r>
              <a:rPr lang="en-US" i="1" dirty="0" smtClean="0"/>
              <a:t>Ecce Romani</a:t>
            </a:r>
            <a:r>
              <a:rPr lang="en-US" dirty="0" smtClean="0"/>
              <a:t> Book I pp. 109-11) and see this </a:t>
            </a:r>
            <a:r>
              <a:rPr lang="en-US" dirty="0" smtClean="0">
                <a:hlinkClick r:id="rId4"/>
              </a:rPr>
              <a:t>early history of Rome and a table of her seven kings</a:t>
            </a:r>
            <a:r>
              <a:rPr lang="en-US" dirty="0" smtClean="0"/>
              <a:t>. You can consult the timeline at the back of </a:t>
            </a:r>
            <a:r>
              <a:rPr lang="en-US" i="1" dirty="0" smtClean="0"/>
              <a:t>Ecce Romani</a:t>
            </a:r>
            <a:r>
              <a:rPr lang="en-US" dirty="0" smtClean="0"/>
              <a:t> but there is one misprint: the first king of Rome is Romulus, of course, not Aeneas! [http://www.dl.ket.org/latin2/historia/monarchy/monarchy.htm]</a:t>
            </a:r>
          </a:p>
          <a:p>
            <a:endParaRPr lang="en-US" sz="1100" dirty="0" smtClean="0"/>
          </a:p>
          <a:p>
            <a:pPr>
              <a:buFont typeface="Wingdings" pitchFamily="2" charset="2"/>
              <a:buChar char="q"/>
            </a:pPr>
            <a:r>
              <a:rPr lang="en-US" dirty="0" smtClean="0"/>
              <a:t> Heroes of early Rome (</a:t>
            </a:r>
            <a:r>
              <a:rPr lang="en-US" i="1" dirty="0" smtClean="0"/>
              <a:t>Ecce Romani</a:t>
            </a:r>
            <a:r>
              <a:rPr lang="en-US" dirty="0" smtClean="0"/>
              <a:t> Book I pp. 141-3) </a:t>
            </a:r>
          </a:p>
          <a:p>
            <a:endParaRPr lang="en-US" sz="1050" dirty="0" smtClean="0"/>
          </a:p>
          <a:p>
            <a:pPr>
              <a:buFont typeface="Wingdings" pitchFamily="2" charset="2"/>
              <a:buChar char="q"/>
            </a:pPr>
            <a:r>
              <a:rPr lang="en-US" dirty="0" smtClean="0"/>
              <a:t> Prominent </a:t>
            </a:r>
            <a:r>
              <a:rPr lang="en-US" dirty="0" smtClean="0">
                <a:hlinkClick r:id="rId5" action="ppaction://hlinkfile"/>
              </a:rPr>
              <a:t>historical characters</a:t>
            </a:r>
            <a:r>
              <a:rPr lang="en-US" dirty="0" smtClean="0"/>
              <a:t> from Roman history: Augustus, Hannibal, Julius Caesar, Cleopatra, Marc Antony, Spartacus, </a:t>
            </a:r>
            <a:r>
              <a:rPr lang="en-US" dirty="0" err="1" smtClean="0"/>
              <a:t>Horatius</a:t>
            </a:r>
            <a:r>
              <a:rPr lang="en-US" dirty="0" smtClean="0"/>
              <a:t>, Cincinnatus [http://www.dl.ket.org/latin1/things/jcl/nle/history.htm]</a:t>
            </a:r>
          </a:p>
          <a:p>
            <a:endParaRPr lang="en-US" sz="1050" dirty="0" smtClean="0"/>
          </a:p>
          <a:p>
            <a:pPr>
              <a:buFont typeface="Wingdings" pitchFamily="2" charset="2"/>
              <a:buChar char="q"/>
            </a:pPr>
            <a:r>
              <a:rPr lang="en-US" dirty="0" smtClean="0"/>
              <a:t> Major events of Roman History: Punic Wars, Caesar's conquest of Gaul </a:t>
            </a:r>
          </a:p>
          <a:p>
            <a:r>
              <a:rPr lang="en-US" dirty="0" smtClean="0"/>
              <a:t>Republic - 2 co-equal consuls elected annually </a:t>
            </a:r>
          </a:p>
          <a:p>
            <a:r>
              <a:rPr lang="en-US" dirty="0" smtClean="0"/>
              <a:t>Empire - emperor </a:t>
            </a:r>
          </a:p>
          <a:p>
            <a:endParaRPr lang="en-US" sz="900" dirty="0" smtClean="0"/>
          </a:p>
          <a:p>
            <a:pPr>
              <a:buFont typeface="Wingdings" pitchFamily="2" charset="2"/>
              <a:buChar char="q"/>
            </a:pPr>
            <a:r>
              <a:rPr lang="en-US" dirty="0" err="1" smtClean="0">
                <a:hlinkClick r:id="rId6" action="ppaction://hlinkfile"/>
              </a:rPr>
              <a:t>Cursus</a:t>
            </a:r>
            <a:r>
              <a:rPr lang="en-US" dirty="0" smtClean="0">
                <a:hlinkClick r:id="rId6" action="ppaction://hlinkfile"/>
              </a:rPr>
              <a:t> </a:t>
            </a:r>
            <a:r>
              <a:rPr lang="en-US" dirty="0" err="1" smtClean="0">
                <a:hlinkClick r:id="rId6" action="ppaction://hlinkfile"/>
              </a:rPr>
              <a:t>honorum</a:t>
            </a:r>
            <a:r>
              <a:rPr lang="en-US" dirty="0" smtClean="0"/>
              <a:t> (</a:t>
            </a:r>
            <a:r>
              <a:rPr lang="en-US" i="1" dirty="0" smtClean="0"/>
              <a:t>Ecce Romani</a:t>
            </a:r>
            <a:r>
              <a:rPr lang="en-US" dirty="0" smtClean="0"/>
              <a:t> Book I pp. 168-9) [http://www.dl.ket.org/latin1/things/jcl/nle/magistrates.htm]</a:t>
            </a:r>
          </a:p>
          <a:p>
            <a:endParaRPr lang="en-US" sz="1000" dirty="0" smtClean="0"/>
          </a:p>
          <a:p>
            <a:pPr>
              <a:buFont typeface="Wingdings" pitchFamily="2" charset="2"/>
              <a:buChar char="q"/>
            </a:pPr>
            <a:r>
              <a:rPr lang="en-US" dirty="0" smtClean="0"/>
              <a:t> Important: check out this page of </a:t>
            </a:r>
            <a:r>
              <a:rPr lang="en-US" dirty="0" smtClean="0">
                <a:hlinkClick r:id="rId7" action="ppaction://hlinkfile"/>
              </a:rPr>
              <a:t>general vocabulary words</a:t>
            </a:r>
            <a:r>
              <a:rPr lang="en-US" dirty="0" smtClean="0"/>
              <a:t> that </a:t>
            </a:r>
            <a:r>
              <a:rPr lang="en-US" i="1" dirty="0" smtClean="0"/>
              <a:t>Ecce Romani</a:t>
            </a:r>
            <a:r>
              <a:rPr lang="en-US" dirty="0" smtClean="0"/>
              <a:t> skims over. [http://www.dl.ket.org/latin1/things/jcl/nle/nle-vocab.htm]</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685800"/>
            <a:ext cx="8229600" cy="5909310"/>
          </a:xfrm>
          <a:prstGeom prst="rect">
            <a:avLst/>
          </a:prstGeom>
          <a:noFill/>
        </p:spPr>
        <p:txBody>
          <a:bodyPr wrap="square" rtlCol="0">
            <a:spAutoFit/>
          </a:bodyPr>
          <a:lstStyle/>
          <a:p>
            <a:pPr algn="ctr"/>
            <a:r>
              <a:rPr lang="en-US" u="sng" dirty="0" smtClean="0"/>
              <a:t>753-510 B.C.-THE MONARCHY</a:t>
            </a:r>
            <a:r>
              <a:rPr lang="en-US" dirty="0" smtClean="0"/>
              <a:t> </a:t>
            </a:r>
          </a:p>
          <a:p>
            <a:pPr>
              <a:lnSpc>
                <a:spcPct val="150000"/>
              </a:lnSpc>
              <a:buFont typeface="Wingdings" pitchFamily="2" charset="2"/>
              <a:buChar char="q"/>
            </a:pPr>
            <a:r>
              <a:rPr lang="en-US" dirty="0" smtClean="0"/>
              <a:t>Romulus and </a:t>
            </a:r>
            <a:r>
              <a:rPr lang="en-US" dirty="0" err="1" smtClean="0"/>
              <a:t>Remus</a:t>
            </a:r>
            <a:r>
              <a:rPr lang="en-US" dirty="0" smtClean="0"/>
              <a:t> </a:t>
            </a:r>
          </a:p>
          <a:p>
            <a:pPr>
              <a:lnSpc>
                <a:spcPct val="150000"/>
              </a:lnSpc>
              <a:buFont typeface="Wingdings" pitchFamily="2" charset="2"/>
              <a:buChar char="q"/>
            </a:pPr>
            <a:r>
              <a:rPr lang="en-US" dirty="0" smtClean="0"/>
              <a:t>The Seven Kings</a:t>
            </a:r>
          </a:p>
          <a:p>
            <a:pPr marL="342900" indent="-342900">
              <a:lnSpc>
                <a:spcPct val="150000"/>
              </a:lnSpc>
              <a:buAutoNum type="arabicPeriod"/>
            </a:pPr>
            <a:r>
              <a:rPr lang="en-US" dirty="0" smtClean="0"/>
              <a:t>Romulus</a:t>
            </a:r>
          </a:p>
          <a:p>
            <a:pPr marL="342900" indent="-342900">
              <a:lnSpc>
                <a:spcPct val="150000"/>
              </a:lnSpc>
              <a:buAutoNum type="arabicPeriod"/>
            </a:pPr>
            <a:r>
              <a:rPr lang="en-US" dirty="0" smtClean="0"/>
              <a:t> </a:t>
            </a:r>
            <a:r>
              <a:rPr lang="en-US" dirty="0" err="1" smtClean="0"/>
              <a:t>Numa</a:t>
            </a:r>
            <a:r>
              <a:rPr lang="en-US" dirty="0" smtClean="0"/>
              <a:t> </a:t>
            </a:r>
            <a:r>
              <a:rPr lang="en-US" dirty="0" err="1" smtClean="0"/>
              <a:t>Pompilius</a:t>
            </a:r>
            <a:endParaRPr lang="en-US" dirty="0" smtClean="0"/>
          </a:p>
          <a:p>
            <a:pPr marL="342900" indent="-342900">
              <a:lnSpc>
                <a:spcPct val="150000"/>
              </a:lnSpc>
              <a:buAutoNum type="arabicPeriod"/>
            </a:pPr>
            <a:r>
              <a:rPr lang="en-US" dirty="0" err="1" smtClean="0"/>
              <a:t>Tullius</a:t>
            </a:r>
            <a:r>
              <a:rPr lang="en-US" dirty="0" smtClean="0"/>
              <a:t> </a:t>
            </a:r>
            <a:r>
              <a:rPr lang="en-US" dirty="0" err="1" smtClean="0"/>
              <a:t>Hostilius</a:t>
            </a:r>
            <a:endParaRPr lang="en-US" dirty="0" smtClean="0"/>
          </a:p>
          <a:p>
            <a:pPr marL="342900" indent="-342900">
              <a:lnSpc>
                <a:spcPct val="150000"/>
              </a:lnSpc>
              <a:buAutoNum type="arabicPeriod"/>
            </a:pPr>
            <a:r>
              <a:rPr lang="en-US" dirty="0" err="1" smtClean="0"/>
              <a:t>Ancus</a:t>
            </a:r>
            <a:r>
              <a:rPr lang="en-US" dirty="0" smtClean="0"/>
              <a:t> Marcus (</a:t>
            </a:r>
            <a:r>
              <a:rPr lang="en-US" u="sng" dirty="0" smtClean="0"/>
              <a:t>or</a:t>
            </a:r>
            <a:r>
              <a:rPr lang="en-US" dirty="0" smtClean="0"/>
              <a:t> </a:t>
            </a:r>
            <a:r>
              <a:rPr lang="en-US" dirty="0" err="1" smtClean="0"/>
              <a:t>Ancus</a:t>
            </a:r>
            <a:r>
              <a:rPr lang="en-US" dirty="0" smtClean="0"/>
              <a:t> </a:t>
            </a:r>
            <a:r>
              <a:rPr lang="en-US" dirty="0" err="1" smtClean="0"/>
              <a:t>Martius</a:t>
            </a:r>
            <a:r>
              <a:rPr lang="en-US" dirty="0" smtClean="0"/>
              <a:t>)</a:t>
            </a:r>
          </a:p>
          <a:p>
            <a:pPr marL="342900" indent="-342900">
              <a:lnSpc>
                <a:spcPct val="150000"/>
              </a:lnSpc>
              <a:buAutoNum type="arabicPeriod"/>
            </a:pPr>
            <a:r>
              <a:rPr lang="en-US" dirty="0" err="1" smtClean="0"/>
              <a:t>Tarquinius</a:t>
            </a:r>
            <a:r>
              <a:rPr lang="en-US" dirty="0" smtClean="0"/>
              <a:t> </a:t>
            </a:r>
            <a:r>
              <a:rPr lang="en-US" dirty="0" err="1" smtClean="0"/>
              <a:t>Priscus</a:t>
            </a:r>
            <a:endParaRPr lang="en-US" dirty="0" smtClean="0"/>
          </a:p>
          <a:p>
            <a:pPr marL="342900" indent="-342900">
              <a:lnSpc>
                <a:spcPct val="150000"/>
              </a:lnSpc>
              <a:buAutoNum type="arabicPeriod"/>
            </a:pPr>
            <a:r>
              <a:rPr lang="en-US" dirty="0" err="1" smtClean="0"/>
              <a:t>Servius</a:t>
            </a:r>
            <a:r>
              <a:rPr lang="en-US" dirty="0" smtClean="0"/>
              <a:t> </a:t>
            </a:r>
            <a:r>
              <a:rPr lang="en-US" dirty="0" err="1" smtClean="0"/>
              <a:t>Tullius</a:t>
            </a:r>
            <a:endParaRPr lang="en-US" dirty="0" smtClean="0"/>
          </a:p>
          <a:p>
            <a:pPr marL="342900" indent="-342900">
              <a:lnSpc>
                <a:spcPct val="150000"/>
              </a:lnSpc>
              <a:buAutoNum type="arabicPeriod"/>
            </a:pPr>
            <a:r>
              <a:rPr lang="en-US" dirty="0" err="1" smtClean="0"/>
              <a:t>Tarquinius</a:t>
            </a:r>
            <a:r>
              <a:rPr lang="en-US" dirty="0" smtClean="0"/>
              <a:t> </a:t>
            </a:r>
            <a:r>
              <a:rPr lang="en-US" dirty="0" err="1" smtClean="0"/>
              <a:t>Superbus</a:t>
            </a:r>
            <a:r>
              <a:rPr lang="en-US" dirty="0" smtClean="0"/>
              <a:t> (“</a:t>
            </a:r>
            <a:r>
              <a:rPr lang="en-US" dirty="0" err="1" smtClean="0"/>
              <a:t>Tarquin</a:t>
            </a:r>
            <a:r>
              <a:rPr lang="en-US" dirty="0" smtClean="0"/>
              <a:t> the Proud”)</a:t>
            </a:r>
          </a:p>
          <a:p>
            <a:pPr marL="342900" indent="-342900">
              <a:lnSpc>
                <a:spcPct val="150000"/>
              </a:lnSpc>
              <a:buFont typeface="Wingdings" pitchFamily="2" charset="2"/>
              <a:buChar char="q"/>
            </a:pPr>
            <a:r>
              <a:rPr lang="en-US" dirty="0" smtClean="0"/>
              <a:t>L. </a:t>
            </a:r>
            <a:r>
              <a:rPr lang="en-US" dirty="0" err="1" smtClean="0"/>
              <a:t>Junius</a:t>
            </a:r>
            <a:r>
              <a:rPr lang="en-US" dirty="0" smtClean="0"/>
              <a:t> Brutus </a:t>
            </a:r>
          </a:p>
          <a:p>
            <a:pPr marL="342900" indent="-342900">
              <a:lnSpc>
                <a:spcPct val="150000"/>
              </a:lnSpc>
              <a:buFont typeface="Wingdings" pitchFamily="2" charset="2"/>
              <a:buChar char="q"/>
            </a:pPr>
            <a:r>
              <a:rPr lang="en-US" dirty="0" err="1" smtClean="0"/>
              <a:t>Horatius</a:t>
            </a:r>
            <a:r>
              <a:rPr lang="en-US" dirty="0" smtClean="0"/>
              <a:t>  </a:t>
            </a:r>
            <a:r>
              <a:rPr lang="en-US" dirty="0" err="1" smtClean="0"/>
              <a:t>Cocles</a:t>
            </a:r>
            <a:endParaRPr lang="en-US" dirty="0" smtClean="0"/>
          </a:p>
          <a:p>
            <a:pPr marL="342900" indent="-342900">
              <a:lnSpc>
                <a:spcPct val="150000"/>
              </a:lnSpc>
              <a:buFont typeface="Wingdings" pitchFamily="2" charset="2"/>
              <a:buChar char="q"/>
            </a:pPr>
            <a:r>
              <a:rPr lang="en-US" dirty="0" err="1" smtClean="0"/>
              <a:t>Mucius</a:t>
            </a:r>
            <a:r>
              <a:rPr lang="en-US" dirty="0" smtClean="0"/>
              <a:t> </a:t>
            </a:r>
            <a:r>
              <a:rPr lang="en-US" dirty="0" err="1" smtClean="0"/>
              <a:t>Scaevola</a:t>
            </a:r>
            <a:r>
              <a:rPr lang="en-US" dirty="0" smtClean="0"/>
              <a:t> </a:t>
            </a:r>
          </a:p>
          <a:p>
            <a:pPr marL="342900" indent="-342900"/>
            <a:r>
              <a:rPr lang="en-US" sz="1100" dirty="0" smtClean="0"/>
              <a:t>Courtesy of "Study Sheets for Latin Cultural Drill Tapes," by Dr. B.F. </a:t>
            </a:r>
            <a:r>
              <a:rPr lang="en-US" sz="1100" dirty="0" err="1" smtClean="0"/>
              <a:t>Barcio</a:t>
            </a:r>
            <a:r>
              <a:rPr lang="en-US" sz="1100" dirty="0" smtClean="0"/>
              <a:t>, L.H.D. </a:t>
            </a:r>
            <a:br>
              <a:rPr lang="en-US" sz="1100" dirty="0" smtClean="0"/>
            </a:br>
            <a:r>
              <a:rPr lang="en-US" sz="1100" dirty="0" err="1" smtClean="0"/>
              <a:t>Pompeiiana</a:t>
            </a:r>
            <a:r>
              <a:rPr lang="en-US" sz="1100" dirty="0" smtClean="0"/>
              <a:t>, Inc. Indianapolis, IN </a:t>
            </a:r>
            <a:endParaRPr lang="en-US" sz="11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12845"/>
            <a:ext cx="8229600" cy="6186309"/>
          </a:xfrm>
          <a:prstGeom prst="rect">
            <a:avLst/>
          </a:prstGeom>
        </p:spPr>
        <p:txBody>
          <a:bodyPr wrap="square">
            <a:spAutoFit/>
          </a:bodyPr>
          <a:lstStyle/>
          <a:p>
            <a:pPr algn="ctr"/>
            <a:r>
              <a:rPr lang="en-US" u="sng" dirty="0" smtClean="0"/>
              <a:t>510-31 B.C. - THE REPUBLIC… </a:t>
            </a:r>
            <a:r>
              <a:rPr lang="en-US" b="1" u="sng" dirty="0" smtClean="0"/>
              <a:t>SPQR</a:t>
            </a:r>
            <a:r>
              <a:rPr lang="en-US" b="1" dirty="0" smtClean="0"/>
              <a:t> </a:t>
            </a:r>
          </a:p>
          <a:p>
            <a:pPr>
              <a:buFont typeface="Courier New" pitchFamily="49" charset="0"/>
              <a:buChar char="o"/>
            </a:pPr>
            <a:r>
              <a:rPr lang="en-US" dirty="0" smtClean="0"/>
              <a:t>The Plebeian Struggle (vs. Patricians)</a:t>
            </a:r>
          </a:p>
          <a:p>
            <a:pPr>
              <a:buFont typeface="Courier New" pitchFamily="49" charset="0"/>
              <a:buChar char="o"/>
            </a:pPr>
            <a:r>
              <a:rPr lang="en-US" dirty="0" smtClean="0"/>
              <a:t>Coriolanus </a:t>
            </a:r>
          </a:p>
          <a:p>
            <a:pPr>
              <a:buFont typeface="Courier New" pitchFamily="49" charset="0"/>
              <a:buChar char="o"/>
            </a:pPr>
            <a:r>
              <a:rPr lang="en-US" dirty="0" smtClean="0"/>
              <a:t>The </a:t>
            </a:r>
            <a:r>
              <a:rPr lang="en-US" dirty="0" err="1" smtClean="0"/>
              <a:t>Gauls</a:t>
            </a:r>
            <a:r>
              <a:rPr lang="en-US" dirty="0" smtClean="0"/>
              <a:t> Sack Rome </a:t>
            </a:r>
          </a:p>
          <a:p>
            <a:pPr>
              <a:buFont typeface="Courier New" pitchFamily="49" charset="0"/>
              <a:buChar char="o"/>
            </a:pPr>
            <a:r>
              <a:rPr lang="en-US" dirty="0" smtClean="0"/>
              <a:t>Marcus Manlius </a:t>
            </a:r>
            <a:r>
              <a:rPr lang="en-US" dirty="0" err="1" smtClean="0"/>
              <a:t>Capitolinus</a:t>
            </a:r>
            <a:r>
              <a:rPr lang="en-US" dirty="0" smtClean="0"/>
              <a:t> </a:t>
            </a:r>
          </a:p>
          <a:p>
            <a:pPr>
              <a:buFont typeface="Courier New" pitchFamily="49" charset="0"/>
              <a:buChar char="o"/>
            </a:pPr>
            <a:r>
              <a:rPr lang="en-US" dirty="0" err="1" smtClean="0"/>
              <a:t>Appius</a:t>
            </a:r>
            <a:r>
              <a:rPr lang="en-US" dirty="0" smtClean="0"/>
              <a:t> Claudius </a:t>
            </a:r>
            <a:r>
              <a:rPr lang="en-US" dirty="0" err="1" smtClean="0"/>
              <a:t>Caecus</a:t>
            </a:r>
            <a:r>
              <a:rPr lang="en-US" dirty="0" smtClean="0"/>
              <a:t> </a:t>
            </a:r>
          </a:p>
          <a:p>
            <a:pPr>
              <a:buFont typeface="Courier New" pitchFamily="49" charset="0"/>
              <a:buChar char="o"/>
            </a:pPr>
            <a:r>
              <a:rPr lang="en-US" dirty="0" smtClean="0"/>
              <a:t>The Punic Wars </a:t>
            </a:r>
          </a:p>
          <a:p>
            <a:pPr>
              <a:buFont typeface="Courier New" pitchFamily="49" charset="0"/>
              <a:buChar char="o"/>
            </a:pPr>
            <a:r>
              <a:rPr lang="en-US" dirty="0" err="1" smtClean="0"/>
              <a:t>Regulus</a:t>
            </a:r>
            <a:r>
              <a:rPr lang="en-US" dirty="0" smtClean="0"/>
              <a:t> </a:t>
            </a:r>
          </a:p>
          <a:p>
            <a:pPr>
              <a:buFont typeface="Courier New" pitchFamily="49" charset="0"/>
              <a:buChar char="o"/>
            </a:pPr>
            <a:r>
              <a:rPr lang="en-US" dirty="0" smtClean="0"/>
              <a:t>Hannibal </a:t>
            </a:r>
          </a:p>
          <a:p>
            <a:pPr>
              <a:buFont typeface="Courier New" pitchFamily="49" charset="0"/>
              <a:buChar char="o"/>
            </a:pPr>
            <a:r>
              <a:rPr lang="en-US" dirty="0" smtClean="0"/>
              <a:t>Scipio </a:t>
            </a:r>
            <a:r>
              <a:rPr lang="en-US" dirty="0" err="1" smtClean="0"/>
              <a:t>Africanus</a:t>
            </a:r>
            <a:r>
              <a:rPr lang="en-US" dirty="0" smtClean="0"/>
              <a:t> (the Elder) </a:t>
            </a:r>
          </a:p>
          <a:p>
            <a:pPr>
              <a:buFont typeface="Courier New" pitchFamily="49" charset="0"/>
              <a:buChar char="o"/>
            </a:pPr>
            <a:r>
              <a:rPr lang="en-US" dirty="0" smtClean="0"/>
              <a:t>Cato the Censor </a:t>
            </a:r>
          </a:p>
          <a:p>
            <a:pPr>
              <a:buFont typeface="Courier New" pitchFamily="49" charset="0"/>
              <a:buChar char="o"/>
            </a:pPr>
            <a:r>
              <a:rPr lang="en-US" dirty="0" smtClean="0"/>
              <a:t>Overseas Expansion and Trade </a:t>
            </a:r>
          </a:p>
          <a:p>
            <a:pPr>
              <a:buFont typeface="Courier New" pitchFamily="49" charset="0"/>
              <a:buChar char="o"/>
            </a:pPr>
            <a:r>
              <a:rPr lang="en-US" dirty="0" smtClean="0"/>
              <a:t>The Gracchi Brothers </a:t>
            </a:r>
          </a:p>
          <a:p>
            <a:pPr>
              <a:buFont typeface="Courier New" pitchFamily="49" charset="0"/>
              <a:buChar char="o"/>
            </a:pPr>
            <a:r>
              <a:rPr lang="en-US" dirty="0" smtClean="0"/>
              <a:t>The Civil Wars </a:t>
            </a:r>
          </a:p>
          <a:p>
            <a:pPr>
              <a:buFont typeface="Courier New" pitchFamily="49" charset="0"/>
              <a:buChar char="o"/>
            </a:pPr>
            <a:r>
              <a:rPr lang="en-US" dirty="0" smtClean="0"/>
              <a:t>Spartacus </a:t>
            </a:r>
          </a:p>
          <a:p>
            <a:pPr>
              <a:buFont typeface="Courier New" pitchFamily="49" charset="0"/>
              <a:buChar char="o"/>
            </a:pPr>
            <a:r>
              <a:rPr lang="en-US" dirty="0" smtClean="0"/>
              <a:t>Pompey </a:t>
            </a:r>
          </a:p>
          <a:p>
            <a:pPr>
              <a:buFont typeface="Courier New" pitchFamily="49" charset="0"/>
              <a:buChar char="o"/>
            </a:pPr>
            <a:r>
              <a:rPr lang="en-US" dirty="0" smtClean="0"/>
              <a:t>Julius Caesar </a:t>
            </a:r>
          </a:p>
          <a:p>
            <a:pPr>
              <a:buFont typeface="Courier New" pitchFamily="49" charset="0"/>
              <a:buChar char="o"/>
            </a:pPr>
            <a:r>
              <a:rPr lang="en-US" dirty="0" smtClean="0"/>
              <a:t>Cicero </a:t>
            </a:r>
          </a:p>
          <a:p>
            <a:pPr>
              <a:buFont typeface="Courier New" pitchFamily="49" charset="0"/>
              <a:buChar char="o"/>
            </a:pPr>
            <a:r>
              <a:rPr lang="en-US" dirty="0" smtClean="0"/>
              <a:t>Cleopatra </a:t>
            </a:r>
          </a:p>
          <a:p>
            <a:pPr>
              <a:buFont typeface="Courier New" pitchFamily="49" charset="0"/>
              <a:buChar char="o"/>
            </a:pPr>
            <a:r>
              <a:rPr lang="en-US" dirty="0" smtClean="0"/>
              <a:t>Mark Antony </a:t>
            </a:r>
          </a:p>
          <a:p>
            <a:r>
              <a:rPr lang="en-US" sz="1100" dirty="0" smtClean="0"/>
              <a:t>Courtesy of "Study Sheets for Latin Cultural Drill Tapes," by Dr. B.F. </a:t>
            </a:r>
            <a:r>
              <a:rPr lang="en-US" sz="1100" dirty="0" err="1" smtClean="0"/>
              <a:t>Barcio</a:t>
            </a:r>
            <a:r>
              <a:rPr lang="en-US" sz="1100" dirty="0" smtClean="0"/>
              <a:t>, L.H.D. </a:t>
            </a:r>
            <a:br>
              <a:rPr lang="en-US" sz="1100" dirty="0" smtClean="0"/>
            </a:br>
            <a:r>
              <a:rPr lang="en-US" sz="1100" dirty="0" err="1" smtClean="0"/>
              <a:t>Pompeiiana</a:t>
            </a:r>
            <a:r>
              <a:rPr lang="en-US" sz="1100" dirty="0" smtClean="0"/>
              <a:t>, Inc. Indianapolis, IN </a:t>
            </a:r>
            <a:endParaRPr lang="en-US" sz="11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28343"/>
            <a:ext cx="8610600" cy="5632311"/>
          </a:xfrm>
          <a:prstGeom prst="rect">
            <a:avLst/>
          </a:prstGeom>
        </p:spPr>
        <p:txBody>
          <a:bodyPr wrap="square">
            <a:spAutoFit/>
          </a:bodyPr>
          <a:lstStyle/>
          <a:p>
            <a:pPr algn="ctr"/>
            <a:r>
              <a:rPr lang="en-US" u="sng" dirty="0" smtClean="0"/>
              <a:t>31 B.C.- 476 A.D.-THE EMPIRE</a:t>
            </a:r>
            <a:r>
              <a:rPr lang="en-US" dirty="0" smtClean="0"/>
              <a:t> </a:t>
            </a:r>
          </a:p>
          <a:p>
            <a:pPr>
              <a:buFont typeface="Arial" pitchFamily="34" charset="0"/>
              <a:buChar char="•"/>
            </a:pPr>
            <a:r>
              <a:rPr lang="en-US" dirty="0" smtClean="0"/>
              <a:t>The Battle of Actium and Augustus </a:t>
            </a:r>
          </a:p>
          <a:p>
            <a:pPr>
              <a:buFont typeface="Arial" pitchFamily="34" charset="0"/>
              <a:buChar char="•"/>
            </a:pPr>
            <a:r>
              <a:rPr lang="en-US" dirty="0" smtClean="0"/>
              <a:t>The </a:t>
            </a:r>
            <a:r>
              <a:rPr lang="en-US" dirty="0" err="1" smtClean="0"/>
              <a:t>Pax</a:t>
            </a:r>
            <a:r>
              <a:rPr lang="en-US" dirty="0" smtClean="0"/>
              <a:t> </a:t>
            </a:r>
            <a:r>
              <a:rPr lang="en-US" dirty="0" err="1" smtClean="0"/>
              <a:t>Romana</a:t>
            </a:r>
            <a:r>
              <a:rPr lang="en-US" dirty="0" smtClean="0"/>
              <a:t> </a:t>
            </a:r>
          </a:p>
          <a:p>
            <a:pPr>
              <a:buFont typeface="Arial" pitchFamily="34" charset="0"/>
              <a:buChar char="•"/>
            </a:pPr>
            <a:r>
              <a:rPr lang="en-US" dirty="0" smtClean="0"/>
              <a:t>Vergil </a:t>
            </a:r>
          </a:p>
          <a:p>
            <a:pPr>
              <a:buFont typeface="Arial" pitchFamily="34" charset="0"/>
              <a:buChar char="•"/>
            </a:pPr>
            <a:r>
              <a:rPr lang="en-US" dirty="0" smtClean="0"/>
              <a:t>Martial </a:t>
            </a:r>
          </a:p>
          <a:p>
            <a:pPr>
              <a:buFont typeface="Arial" pitchFamily="34" charset="0"/>
              <a:buChar char="•"/>
            </a:pPr>
            <a:r>
              <a:rPr lang="en-US" dirty="0" smtClean="0"/>
              <a:t>Boudicca </a:t>
            </a:r>
          </a:p>
          <a:p>
            <a:pPr>
              <a:buFont typeface="Arial" pitchFamily="34" charset="0"/>
              <a:buChar char="•"/>
            </a:pPr>
            <a:r>
              <a:rPr lang="en-US" dirty="0" smtClean="0"/>
              <a:t>Tacitus </a:t>
            </a:r>
          </a:p>
          <a:p>
            <a:pPr>
              <a:buFont typeface="Arial" pitchFamily="34" charset="0"/>
              <a:buChar char="•"/>
            </a:pPr>
            <a:r>
              <a:rPr lang="en-US" dirty="0" smtClean="0"/>
              <a:t>The Romanization of the Provinces </a:t>
            </a:r>
          </a:p>
          <a:p>
            <a:pPr>
              <a:buFont typeface="Arial" pitchFamily="34" charset="0"/>
              <a:buChar char="•"/>
            </a:pPr>
            <a:r>
              <a:rPr lang="en-US" dirty="0" smtClean="0"/>
              <a:t>Caligula </a:t>
            </a:r>
          </a:p>
          <a:p>
            <a:pPr>
              <a:buFont typeface="Arial" pitchFamily="34" charset="0"/>
              <a:buChar char="•"/>
            </a:pPr>
            <a:r>
              <a:rPr lang="en-US" dirty="0" smtClean="0"/>
              <a:t>Claudius </a:t>
            </a:r>
          </a:p>
          <a:p>
            <a:pPr>
              <a:buFont typeface="Arial" pitchFamily="34" charset="0"/>
              <a:buChar char="•"/>
            </a:pPr>
            <a:r>
              <a:rPr lang="en-US" dirty="0" smtClean="0"/>
              <a:t>Nero </a:t>
            </a:r>
          </a:p>
          <a:p>
            <a:pPr>
              <a:buFont typeface="Arial" pitchFamily="34" charset="0"/>
              <a:buChar char="•"/>
            </a:pPr>
            <a:r>
              <a:rPr lang="en-US" dirty="0" smtClean="0"/>
              <a:t>Trajan </a:t>
            </a:r>
          </a:p>
          <a:p>
            <a:pPr>
              <a:buFont typeface="Arial" pitchFamily="34" charset="0"/>
              <a:buChar char="•"/>
            </a:pPr>
            <a:r>
              <a:rPr lang="en-US" dirty="0" smtClean="0"/>
              <a:t>Hadrian </a:t>
            </a:r>
          </a:p>
          <a:p>
            <a:pPr>
              <a:buFont typeface="Arial" pitchFamily="34" charset="0"/>
              <a:buChar char="•"/>
            </a:pPr>
            <a:r>
              <a:rPr lang="en-US" dirty="0" smtClean="0"/>
              <a:t>Marcus Aurelius </a:t>
            </a:r>
          </a:p>
          <a:p>
            <a:pPr>
              <a:buFont typeface="Arial" pitchFamily="34" charset="0"/>
              <a:buChar char="•"/>
            </a:pPr>
            <a:r>
              <a:rPr lang="en-US" dirty="0" smtClean="0"/>
              <a:t>Constantine </a:t>
            </a:r>
          </a:p>
          <a:p>
            <a:pPr>
              <a:buFont typeface="Arial" pitchFamily="34" charset="0"/>
              <a:buChar char="•"/>
            </a:pPr>
            <a:r>
              <a:rPr lang="en-US" dirty="0" smtClean="0"/>
              <a:t>The Empire Splits </a:t>
            </a:r>
          </a:p>
          <a:p>
            <a:pPr>
              <a:buFont typeface="Arial" pitchFamily="34" charset="0"/>
              <a:buChar char="•"/>
            </a:pPr>
            <a:r>
              <a:rPr lang="en-US" dirty="0" smtClean="0"/>
              <a:t>The Decline and Fall </a:t>
            </a:r>
          </a:p>
          <a:p>
            <a:endParaRPr lang="en-US" dirty="0" smtClean="0"/>
          </a:p>
          <a:p>
            <a:r>
              <a:rPr lang="en-US" sz="1400" dirty="0" smtClean="0"/>
              <a:t>Courtesy of "Study Sheets for Latin Cultural Drill Tapes," by Dr. B.F. </a:t>
            </a:r>
            <a:r>
              <a:rPr lang="en-US" sz="1400" dirty="0" err="1" smtClean="0"/>
              <a:t>Barcio</a:t>
            </a:r>
            <a:r>
              <a:rPr lang="en-US" sz="1400" dirty="0" smtClean="0"/>
              <a:t>, L.H.D. </a:t>
            </a:r>
            <a:br>
              <a:rPr lang="en-US" sz="1400" dirty="0" smtClean="0"/>
            </a:br>
            <a:r>
              <a:rPr lang="en-US" sz="1400" dirty="0" err="1" smtClean="0"/>
              <a:t>Pompeiiana</a:t>
            </a:r>
            <a:r>
              <a:rPr lang="en-US" sz="1400" dirty="0" smtClean="0"/>
              <a:t>, Inc. Indianapolis, IN </a:t>
            </a:r>
            <a:endParaRPr 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318701"/>
            <a:ext cx="9448800" cy="62016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l" defTabSz="914400" rtl="0" eaLnBrk="1" fontAlgn="base" latinLnBrk="0" hangingPunct="1">
              <a:lnSpc>
                <a:spcPct val="100000"/>
              </a:lnSpc>
              <a:spcBef>
                <a:spcPct val="0"/>
              </a:spcBef>
              <a:spcAft>
                <a:spcPct val="0"/>
              </a:spcAft>
              <a:buClrTx/>
              <a:buSzTx/>
              <a:buFontTx/>
              <a:buNone/>
              <a:tabLst/>
            </a:pPr>
            <a:r>
              <a:rPr kumimoji="0" lang="en-US" altLang="zh-CN" b="1" i="0" u="sng" strike="noStrike" cap="none" normalizeH="0" baseline="0" dirty="0" smtClean="0">
                <a:ln>
                  <a:noFill/>
                </a:ln>
                <a:solidFill>
                  <a:schemeClr val="tx1"/>
                </a:solidFill>
                <a:effectLst/>
                <a:latin typeface="Abadi MT Condensed Extra Bold"/>
                <a:ea typeface="SimSun"/>
                <a:cs typeface="Times New Roman" pitchFamily="18" charset="0"/>
              </a:rPr>
              <a:t>Here is another 0</a:t>
            </a:r>
            <a:r>
              <a:rPr kumimoji="0" lang="en-US" altLang="zh-CN" b="0" i="0" u="sng" strike="noStrike" cap="none" normalizeH="0" baseline="0" dirty="0" smtClean="0">
                <a:ln>
                  <a:noFill/>
                </a:ln>
                <a:solidFill>
                  <a:schemeClr val="tx1"/>
                </a:solidFill>
                <a:effectLst/>
                <a:latin typeface="Abadi MT Condensed Extra Bold"/>
                <a:ea typeface="SimSun"/>
                <a:cs typeface="Times New Roman" pitchFamily="18" charset="0"/>
              </a:rPr>
              <a:t>utline of Roman History</a:t>
            </a:r>
            <a:r>
              <a:rPr kumimoji="0" lang="en-US" altLang="zh-CN" sz="1050" b="0" i="0" u="none" strike="noStrike" cap="none" normalizeH="0" baseline="0" dirty="0" smtClean="0">
                <a:ln>
                  <a:noFill/>
                </a:ln>
                <a:solidFill>
                  <a:schemeClr val="tx1"/>
                </a:solidFill>
                <a:effectLst/>
                <a:latin typeface="Times New Roman" pitchFamily="18" charset="0"/>
                <a:ea typeface="SimSun"/>
                <a:cs typeface="Times New Roman" pitchFamily="18" charset="0"/>
              </a:rPr>
              <a:t> (Mr. J. </a:t>
            </a:r>
            <a:r>
              <a:rPr kumimoji="0" lang="en-US" altLang="zh-CN" sz="1050" b="0" i="0" u="none" strike="noStrike" cap="none" normalizeH="0" baseline="0" dirty="0" err="1" smtClean="0">
                <a:ln>
                  <a:noFill/>
                </a:ln>
                <a:solidFill>
                  <a:schemeClr val="tx1"/>
                </a:solidFill>
                <a:effectLst/>
                <a:latin typeface="Times New Roman" pitchFamily="18" charset="0"/>
                <a:ea typeface="SimSun"/>
                <a:cs typeface="Times New Roman" pitchFamily="18" charset="0"/>
              </a:rPr>
              <a:t>Rockey</a:t>
            </a:r>
            <a:r>
              <a:rPr kumimoji="0" lang="en-US" altLang="zh-CN" sz="1050" b="0" i="0" u="none" strike="noStrike" cap="none" normalizeH="0" baseline="0" dirty="0" smtClean="0">
                <a:ln>
                  <a:noFill/>
                </a:ln>
                <a:solidFill>
                  <a:schemeClr val="tx1"/>
                </a:solidFill>
                <a:effectLst/>
                <a:latin typeface="Times New Roman" pitchFamily="18" charset="0"/>
                <a:ea typeface="SimSun"/>
                <a:cs typeface="Times New Roman" pitchFamily="18" charset="0"/>
              </a:rPr>
              <a:t> 1/08)</a:t>
            </a:r>
          </a:p>
          <a:p>
            <a:pPr marL="0" marR="0" lvl="0" indent="182563" algn="l" defTabSz="914400" rtl="0" eaLnBrk="1" fontAlgn="base" latinLnBrk="0" hangingPunct="1">
              <a:lnSpc>
                <a:spcPct val="100000"/>
              </a:lnSpc>
              <a:spcBef>
                <a:spcPct val="0"/>
              </a:spcBef>
              <a:spcAft>
                <a:spcPct val="0"/>
              </a:spcAft>
              <a:buClrTx/>
              <a:buSzTx/>
              <a:buFontTx/>
              <a:buNone/>
              <a:tabLst/>
            </a:pPr>
            <a:endParaRPr kumimoji="0" lang="en-US" altLang="zh-CN" sz="9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Times New Roman" pitchFamily="18" charset="0"/>
                <a:ea typeface="SimSun"/>
                <a:cs typeface="Times New Roman" pitchFamily="18" charset="0"/>
              </a:rPr>
              <a:t>LEGENDS leading up to the founding of Rome (c. 1400 - 753 </a:t>
            </a:r>
            <a:r>
              <a:rPr kumimoji="0" lang="en-US" altLang="zh-CN" sz="24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b.c</a:t>
            </a:r>
            <a:r>
              <a:rPr kumimoji="0" lang="en-US" altLang="zh-CN" sz="2400" b="0" i="0" u="none" strike="noStrike" cap="none" normalizeH="0" baseline="0" dirty="0" smtClean="0">
                <a:ln>
                  <a:noFill/>
                </a:ln>
                <a:solidFill>
                  <a:schemeClr val="tx1"/>
                </a:solidFill>
                <a:effectLst/>
                <a:latin typeface="Times New Roman" pitchFamily="18" charset="0"/>
                <a:ea typeface="SimSun"/>
                <a:cs typeface="Times New Roman" pitchFamily="18" charset="0"/>
              </a:rPr>
              <a:t>.)</a:t>
            </a:r>
          </a:p>
          <a:p>
            <a:pPr marL="0" marR="0" lvl="0" indent="182563" algn="l"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 typeface="Wingdings" pitchFamily="2" charset="2"/>
              <a:buChar char="q"/>
              <a:tabLst/>
            </a:pPr>
            <a:r>
              <a:rPr lang="en-US" altLang="zh-CN" sz="2400" dirty="0" smtClean="0">
                <a:latin typeface="Times New Roman" pitchFamily="18" charset="0"/>
                <a:ea typeface="SimSun"/>
                <a:cs typeface="Times New Roman" pitchFamily="18" charset="0"/>
              </a:rPr>
              <a:t> </a:t>
            </a:r>
            <a:r>
              <a:rPr kumimoji="0" lang="en-US" altLang="zh-CN" sz="2400" b="1" i="0" u="none" strike="noStrike" cap="none" normalizeH="0" baseline="0" dirty="0" smtClean="0">
                <a:ln>
                  <a:noFill/>
                </a:ln>
                <a:solidFill>
                  <a:schemeClr val="tx1"/>
                </a:solidFill>
                <a:effectLst/>
                <a:latin typeface="Times New Roman" pitchFamily="18" charset="0"/>
                <a:ea typeface="SimSun"/>
                <a:cs typeface="Times New Roman" pitchFamily="18" charset="0"/>
              </a:rPr>
              <a:t>Minoan culture dominates Crete</a:t>
            </a:r>
            <a:r>
              <a:rPr kumimoji="0" lang="en-US" altLang="zh-CN" sz="24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palace culture; Knossos; </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thalassocracy</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King </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Minos</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and labyrinth</a:t>
            </a:r>
          </a:p>
          <a:p>
            <a:pPr marL="0" marR="0" lvl="0" indent="182563" algn="l" defTabSz="914400" rtl="0" eaLnBrk="0" fontAlgn="base" latinLnBrk="0" hangingPunct="0">
              <a:lnSpc>
                <a:spcPct val="100000"/>
              </a:lnSpc>
              <a:spcBef>
                <a:spcPct val="0"/>
              </a:spcBef>
              <a:spcAft>
                <a:spcPct val="0"/>
              </a:spcAft>
              <a:buClrTx/>
              <a:buSzTx/>
              <a:tabLst/>
            </a:pPr>
            <a:endParaRPr lang="en-US" altLang="zh-CN" sz="2000" dirty="0" smtClean="0">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altLang="zh-CN" sz="2400" b="1" i="0" u="none" strike="noStrike" cap="none" normalizeH="0" baseline="0" dirty="0" smtClean="0">
                <a:ln>
                  <a:noFill/>
                </a:ln>
                <a:solidFill>
                  <a:schemeClr val="tx1"/>
                </a:solidFill>
                <a:effectLst/>
                <a:latin typeface="Times New Roman" pitchFamily="18" charset="0"/>
                <a:ea typeface="SimSun"/>
                <a:cs typeface="Times New Roman" pitchFamily="18" charset="0"/>
              </a:rPr>
              <a:t>Mycenaean period</a:t>
            </a:r>
            <a:r>
              <a:rPr kumimoji="0" lang="en-US" altLang="zh-CN" sz="24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hill fortress towns: Mycenae, Argos, Phocis, Thebes, Tiryns;  </a:t>
            </a:r>
          </a:p>
          <a:p>
            <a:pPr marL="0" marR="0" lvl="0" indent="182563" algn="l" defTabSz="914400" rtl="0" eaLnBrk="0" fontAlgn="base" latinLnBrk="0" hangingPunct="0">
              <a:lnSpc>
                <a:spcPct val="100000"/>
              </a:lnSpc>
              <a:spcBef>
                <a:spcPct val="0"/>
              </a:spcBef>
              <a:spcAft>
                <a:spcPct val="0"/>
              </a:spcAft>
              <a:buClrTx/>
              <a:buSzTx/>
              <a:tabLst/>
            </a:pPr>
            <a:r>
              <a:rPr kumimoji="0" lang="en-US" altLang="zh-CN" b="1" i="0" u="none" strike="noStrike" cap="none" normalizeH="0" baseline="0" dirty="0" smtClean="0">
                <a:ln>
                  <a:noFill/>
                </a:ln>
                <a:solidFill>
                  <a:schemeClr val="tx1"/>
                </a:solidFill>
                <a:effectLst/>
                <a:latin typeface="Times New Roman" pitchFamily="18" charset="0"/>
                <a:ea typeface="SimSun"/>
                <a:cs typeface="Times New Roman" pitchFamily="18" charset="0"/>
              </a:rPr>
              <a:t>Trojan War</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c. 1200 </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b.c</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a:t>
            </a:r>
          </a:p>
          <a:p>
            <a:pPr marL="0" marR="0" lvl="0" indent="182563" algn="l" defTabSz="914400" rtl="0" eaLnBrk="0" fontAlgn="base" latinLnBrk="0" hangingPunct="0">
              <a:lnSpc>
                <a:spcPct val="100000"/>
              </a:lnSpc>
              <a:spcBef>
                <a:spcPct val="0"/>
              </a:spcBef>
              <a:spcAft>
                <a:spcPct val="0"/>
              </a:spcAft>
              <a:buClrTx/>
              <a:buSzTx/>
              <a:tabLst/>
            </a:pPr>
            <a:endParaRPr lang="en-US" altLang="zh-CN" sz="2000" dirty="0" smtClean="0">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altLang="zh-CN" sz="2400" b="1" i="0" u="none" strike="noStrike" cap="none" normalizeH="0" baseline="0" dirty="0" smtClean="0">
                <a:ln>
                  <a:noFill/>
                </a:ln>
                <a:solidFill>
                  <a:schemeClr val="tx1"/>
                </a:solidFill>
                <a:effectLst/>
                <a:latin typeface="Times New Roman" pitchFamily="18" charset="0"/>
                <a:ea typeface="SimSun"/>
                <a:cs typeface="Times New Roman" pitchFamily="18" charset="0"/>
              </a:rPr>
              <a:t>“Dorian Invasion” &amp; “Dark Age”</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last wave of Indo-European invaders from </a:t>
            </a:r>
          </a:p>
          <a:p>
            <a:pPr marL="0" marR="0" lvl="0" indent="182563" algn="l" defTabSz="914400" rtl="0" eaLnBrk="0" fontAlgn="base" latinLnBrk="0" hangingPunct="0">
              <a:lnSpc>
                <a:spcPct val="100000"/>
              </a:lnSpc>
              <a:spcBef>
                <a:spcPct val="0"/>
              </a:spcBef>
              <a:spcAft>
                <a:spcPct val="0"/>
              </a:spcAft>
              <a:buClrTx/>
              <a:buSzTx/>
              <a:tabLst/>
            </a:pP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the north to settle in Greek lands; general decline in culture and standard of living</a:t>
            </a:r>
          </a:p>
          <a:p>
            <a:pPr marL="0" marR="0" lvl="0" indent="182563" algn="l" defTabSz="914400" rtl="0" eaLnBrk="0" fontAlgn="base" latinLnBrk="0" hangingPunct="0">
              <a:lnSpc>
                <a:spcPct val="100000"/>
              </a:lnSpc>
              <a:spcBef>
                <a:spcPct val="0"/>
              </a:spcBef>
              <a:spcAft>
                <a:spcPct val="0"/>
              </a:spcAft>
              <a:buClrTx/>
              <a:buSzTx/>
              <a:tabLst/>
            </a:pPr>
            <a:endParaRPr lang="en-US" altLang="zh-CN" sz="2000" dirty="0" smtClean="0">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altLang="zh-CN" sz="2400" b="1" i="0" u="none" strike="noStrike" cap="none" normalizeH="0" baseline="0" dirty="0" smtClean="0">
                <a:ln>
                  <a:noFill/>
                </a:ln>
                <a:solidFill>
                  <a:schemeClr val="tx1"/>
                </a:solidFill>
                <a:effectLst/>
                <a:latin typeface="Times New Roman" pitchFamily="18" charset="0"/>
                <a:ea typeface="SimSun"/>
                <a:cs typeface="Times New Roman" pitchFamily="18" charset="0"/>
              </a:rPr>
              <a:t>Emergence of Literacy</a:t>
            </a:r>
            <a:r>
              <a:rPr kumimoji="0" lang="en-US" altLang="zh-CN" sz="24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Homer </a:t>
            </a:r>
            <a:r>
              <a:rPr kumimoji="0" lang="en-US" altLang="zh-CN" b="0" i="1" u="none" strike="noStrike" cap="none" normalizeH="0" baseline="0" dirty="0" smtClean="0">
                <a:ln>
                  <a:noFill/>
                </a:ln>
                <a:solidFill>
                  <a:schemeClr val="tx1"/>
                </a:solidFill>
                <a:effectLst/>
                <a:latin typeface="Times New Roman" pitchFamily="18" charset="0"/>
                <a:ea typeface="SimSun"/>
                <a:cs typeface="Times New Roman" pitchFamily="18" charset="0"/>
              </a:rPr>
              <a:t>Iliad</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and </a:t>
            </a:r>
            <a:r>
              <a:rPr kumimoji="0" lang="en-US" altLang="zh-CN" b="0" i="1" u="none" strike="noStrike" cap="none" normalizeH="0" baseline="0" dirty="0" smtClean="0">
                <a:ln>
                  <a:noFill/>
                </a:ln>
                <a:solidFill>
                  <a:schemeClr val="tx1"/>
                </a:solidFill>
                <a:effectLst/>
                <a:latin typeface="Times New Roman" pitchFamily="18" charset="0"/>
                <a:ea typeface="SimSun"/>
                <a:cs typeface="Times New Roman" pitchFamily="18" charset="0"/>
              </a:rPr>
              <a:t>Odyssey</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Aeneas flees Troy;  </a:t>
            </a:r>
          </a:p>
          <a:p>
            <a:pPr marL="0" marR="0" lvl="0" indent="182563" algn="l" defTabSz="914400" rtl="0" eaLnBrk="0" fontAlgn="base" latinLnBrk="0" hangingPunct="0">
              <a:lnSpc>
                <a:spcPct val="100000"/>
              </a:lnSpc>
              <a:spcBef>
                <a:spcPct val="0"/>
              </a:spcBef>
              <a:spcAft>
                <a:spcPct val="0"/>
              </a:spcAft>
              <a:buClrTx/>
              <a:buSzTx/>
              <a:tabLst/>
            </a:pP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Hesiod </a:t>
            </a:r>
            <a:r>
              <a:rPr kumimoji="0" lang="en-US" altLang="zh-CN" b="0" i="1" u="none" strike="noStrike" cap="none" normalizeH="0" baseline="0" dirty="0" err="1" smtClean="0">
                <a:ln>
                  <a:noFill/>
                </a:ln>
                <a:solidFill>
                  <a:schemeClr val="tx1"/>
                </a:solidFill>
                <a:effectLst/>
                <a:latin typeface="Times New Roman" pitchFamily="18" charset="0"/>
                <a:ea typeface="SimSun"/>
                <a:cs typeface="Times New Roman" pitchFamily="18" charset="0"/>
              </a:rPr>
              <a:t>Theogony</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b="0" i="1" u="none" strike="noStrike" cap="none" normalizeH="0" baseline="0" dirty="0" smtClean="0">
                <a:ln>
                  <a:noFill/>
                </a:ln>
                <a:solidFill>
                  <a:schemeClr val="tx1"/>
                </a:solidFill>
                <a:effectLst/>
                <a:latin typeface="Times New Roman" pitchFamily="18" charset="0"/>
                <a:ea typeface="SimSun"/>
                <a:cs typeface="Times New Roman" pitchFamily="18" charset="0"/>
              </a:rPr>
              <a:t>Works and Days</a:t>
            </a:r>
          </a:p>
          <a:p>
            <a:pPr marL="0" marR="0" lvl="0" indent="182563" algn="l" defTabSz="914400" rtl="0" eaLnBrk="0" fontAlgn="base" latinLnBrk="0" hangingPunct="0">
              <a:lnSpc>
                <a:spcPct val="100000"/>
              </a:lnSpc>
              <a:spcBef>
                <a:spcPct val="0"/>
              </a:spcBef>
              <a:spcAft>
                <a:spcPct val="0"/>
              </a:spcAft>
              <a:buClrTx/>
              <a:buSzTx/>
              <a:tabLst/>
            </a:pPr>
            <a:endParaRPr lang="en-US" altLang="zh-CN" sz="2000" dirty="0" smtClean="0">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altLang="zh-CN" sz="2400" b="1" i="0" u="none" strike="noStrike" cap="none" normalizeH="0" baseline="0" dirty="0" smtClean="0">
                <a:ln>
                  <a:noFill/>
                </a:ln>
                <a:solidFill>
                  <a:schemeClr val="tx1"/>
                </a:solidFill>
                <a:effectLst/>
                <a:latin typeface="Times New Roman" pitchFamily="18" charset="0"/>
                <a:ea typeface="SimSun"/>
                <a:cs typeface="Times New Roman" pitchFamily="18" charset="0"/>
              </a:rPr>
              <a:t>Legends of Rome’s prehistory</a:t>
            </a:r>
            <a:r>
              <a:rPr kumimoji="0" lang="en-US" altLang="zh-CN" sz="24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Aeneas comes to Latium; </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Turnus</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and </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Lavinia</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Lavinium</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Ascanius</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Iulus</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founds Alba Longa; Alban Monarchy; </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Numitor</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Amulius</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p>
          <a:p>
            <a:pPr marL="0" marR="0" lvl="0" indent="182563" algn="l" defTabSz="914400" rtl="0" eaLnBrk="0" fontAlgn="base" latinLnBrk="0" hangingPunct="0">
              <a:lnSpc>
                <a:spcPct val="100000"/>
              </a:lnSpc>
              <a:spcBef>
                <a:spcPct val="0"/>
              </a:spcBef>
              <a:spcAft>
                <a:spcPct val="0"/>
              </a:spcAft>
              <a:buClrTx/>
              <a:buSzTx/>
              <a:tabLst/>
            </a:pPr>
            <a:r>
              <a:rPr kumimoji="0" lang="en-US" altLang="zh-CN" b="1" i="0" u="none" strike="noStrike" cap="none" normalizeH="0" baseline="0" dirty="0" smtClean="0">
                <a:ln>
                  <a:noFill/>
                </a:ln>
                <a:solidFill>
                  <a:schemeClr val="tx1"/>
                </a:solidFill>
                <a:effectLst/>
                <a:latin typeface="Times New Roman" pitchFamily="18" charset="0"/>
                <a:ea typeface="SimSun"/>
                <a:cs typeface="Times New Roman" pitchFamily="18" charset="0"/>
              </a:rPr>
              <a:t>Rhea Silvia and Mars</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Romulus and </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Remus</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Tiber; she-wolf; </a:t>
            </a:r>
            <a:r>
              <a:rPr kumimoji="0" lang="en-US" altLang="zh-CN" b="0" i="0" u="none" strike="noStrike" cap="none" normalizeH="0" baseline="0" dirty="0" err="1" smtClean="0">
                <a:ln>
                  <a:noFill/>
                </a:ln>
                <a:solidFill>
                  <a:schemeClr val="tx1"/>
                </a:solidFill>
                <a:effectLst/>
                <a:latin typeface="Times New Roman" pitchFamily="18" charset="0"/>
                <a:ea typeface="SimSun"/>
                <a:cs typeface="Times New Roman" pitchFamily="18" charset="0"/>
              </a:rPr>
              <a:t>Faustulus</a:t>
            </a: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 vultures; </a:t>
            </a:r>
          </a:p>
          <a:p>
            <a:pPr marL="0" marR="0" lvl="0" indent="182563" algn="l" defTabSz="914400" rtl="0" eaLnBrk="0" fontAlgn="base" latinLnBrk="0" hangingPunct="0">
              <a:lnSpc>
                <a:spcPct val="100000"/>
              </a:lnSpc>
              <a:spcBef>
                <a:spcPct val="0"/>
              </a:spcBef>
              <a:spcAft>
                <a:spcPct val="0"/>
              </a:spcAft>
              <a:buClrTx/>
              <a:buSzTx/>
              <a:tabLst/>
            </a:pPr>
            <a:r>
              <a:rPr kumimoji="0" lang="en-US" altLang="zh-CN" b="0" i="0" u="none" strike="noStrike" cap="none" normalizeH="0" baseline="0" dirty="0" smtClean="0">
                <a:ln>
                  <a:noFill/>
                </a:ln>
                <a:solidFill>
                  <a:schemeClr val="tx1"/>
                </a:solidFill>
                <a:effectLst/>
                <a:latin typeface="Times New Roman" pitchFamily="18" charset="0"/>
                <a:ea typeface="SimSun"/>
                <a:cs typeface="Times New Roman" pitchFamily="18" charset="0"/>
              </a:rPr>
              <a:t>Palatine Hill</a:t>
            </a:r>
            <a:endParaRPr kumimoji="0" lang="en-US" altLang="zh-CN" sz="4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077200" cy="6417141"/>
          </a:xfrm>
          <a:prstGeom prst="rect">
            <a:avLst/>
          </a:prstGeom>
          <a:noFill/>
        </p:spPr>
        <p:txBody>
          <a:bodyPr wrap="square" rtlCol="0">
            <a:spAutoFit/>
          </a:bodyPr>
          <a:lstStyle/>
          <a:p>
            <a:r>
              <a:rPr lang="en-US" sz="2400" dirty="0" smtClean="0"/>
              <a:t>MONARCHY (753 – 509 </a:t>
            </a:r>
            <a:r>
              <a:rPr lang="en-US" sz="2400" dirty="0" err="1" smtClean="0"/>
              <a:t>b.c</a:t>
            </a:r>
            <a:r>
              <a:rPr lang="en-US" sz="2400" dirty="0" smtClean="0"/>
              <a:t>.) – </a:t>
            </a:r>
            <a:r>
              <a:rPr lang="en-US" sz="2400" b="1" dirty="0" smtClean="0"/>
              <a:t>There Were 7 Kings of Rome</a:t>
            </a:r>
          </a:p>
          <a:p>
            <a:endParaRPr lang="en-US" dirty="0" smtClean="0"/>
          </a:p>
          <a:p>
            <a:pPr>
              <a:lnSpc>
                <a:spcPct val="150000"/>
              </a:lnSpc>
            </a:pPr>
            <a:r>
              <a:rPr lang="en-US" dirty="0" smtClean="0"/>
              <a:t>	1. </a:t>
            </a:r>
            <a:r>
              <a:rPr lang="en-US" b="1" dirty="0" smtClean="0"/>
              <a:t>Romulus…</a:t>
            </a:r>
            <a:r>
              <a:rPr lang="en-US" dirty="0" smtClean="0"/>
              <a:t> shepherd-bandit-warlord-king; Sabine women; “</a:t>
            </a:r>
            <a:r>
              <a:rPr lang="en-US" dirty="0" err="1" smtClean="0"/>
              <a:t>Quirinus</a:t>
            </a:r>
            <a:r>
              <a:rPr lang="en-US" dirty="0" smtClean="0"/>
              <a:t>” = the deified Romulus</a:t>
            </a:r>
          </a:p>
          <a:p>
            <a:pPr>
              <a:lnSpc>
                <a:spcPct val="150000"/>
              </a:lnSpc>
            </a:pPr>
            <a:r>
              <a:rPr lang="en-US" dirty="0" smtClean="0"/>
              <a:t>	2. </a:t>
            </a:r>
            <a:r>
              <a:rPr lang="en-US" b="1" dirty="0" err="1" smtClean="0"/>
              <a:t>Numa</a:t>
            </a:r>
            <a:r>
              <a:rPr lang="en-US" b="1" dirty="0" smtClean="0"/>
              <a:t> </a:t>
            </a:r>
            <a:r>
              <a:rPr lang="en-US" b="1" dirty="0" err="1" smtClean="0"/>
              <a:t>Pompilius</a:t>
            </a:r>
            <a:r>
              <a:rPr lang="en-US" b="1" dirty="0" smtClean="0"/>
              <a:t>…</a:t>
            </a:r>
            <a:r>
              <a:rPr lang="en-US" dirty="0" smtClean="0"/>
              <a:t> pious Sabine confers w/nymph </a:t>
            </a:r>
            <a:r>
              <a:rPr lang="en-US" dirty="0" err="1" smtClean="0"/>
              <a:t>Egeria</a:t>
            </a:r>
            <a:r>
              <a:rPr lang="en-US" dirty="0" smtClean="0"/>
              <a:t> re traditions and religious law; founds most Roman institutions and priesthoods; calendar</a:t>
            </a:r>
          </a:p>
          <a:p>
            <a:pPr>
              <a:lnSpc>
                <a:spcPct val="150000"/>
              </a:lnSpc>
            </a:pPr>
            <a:r>
              <a:rPr lang="en-US" dirty="0" smtClean="0"/>
              <a:t>	3. </a:t>
            </a:r>
            <a:r>
              <a:rPr lang="en-US" b="1" dirty="0" err="1" smtClean="0"/>
              <a:t>Tullus</a:t>
            </a:r>
            <a:r>
              <a:rPr lang="en-US" b="1" dirty="0" smtClean="0"/>
              <a:t> </a:t>
            </a:r>
            <a:r>
              <a:rPr lang="en-US" b="1" dirty="0" err="1" smtClean="0"/>
              <a:t>Hostilius</a:t>
            </a:r>
            <a:r>
              <a:rPr lang="en-US" dirty="0" smtClean="0"/>
              <a:t> …sacks Alba Longa</a:t>
            </a:r>
          </a:p>
          <a:p>
            <a:pPr>
              <a:lnSpc>
                <a:spcPct val="150000"/>
              </a:lnSpc>
            </a:pPr>
            <a:r>
              <a:rPr lang="en-US" dirty="0" smtClean="0"/>
              <a:t>	4. </a:t>
            </a:r>
            <a:r>
              <a:rPr lang="en-US" b="1" dirty="0" err="1" smtClean="0"/>
              <a:t>Ancus</a:t>
            </a:r>
            <a:r>
              <a:rPr lang="en-US" b="1" dirty="0" smtClean="0"/>
              <a:t> </a:t>
            </a:r>
            <a:r>
              <a:rPr lang="en-US" b="1" dirty="0" err="1" smtClean="0"/>
              <a:t>Marcius</a:t>
            </a:r>
            <a:r>
              <a:rPr lang="en-US" b="1" dirty="0" smtClean="0"/>
              <a:t>…</a:t>
            </a:r>
            <a:r>
              <a:rPr lang="en-US" dirty="0" smtClean="0"/>
              <a:t> founds seaport town of Ostia</a:t>
            </a:r>
          </a:p>
          <a:p>
            <a:pPr>
              <a:lnSpc>
                <a:spcPct val="150000"/>
              </a:lnSpc>
            </a:pPr>
            <a:r>
              <a:rPr lang="en-US" dirty="0" smtClean="0"/>
              <a:t>	5. </a:t>
            </a:r>
            <a:r>
              <a:rPr lang="en-US" b="1" dirty="0" err="1" smtClean="0"/>
              <a:t>Tarquinius</a:t>
            </a:r>
            <a:r>
              <a:rPr lang="en-US" b="1" dirty="0" smtClean="0"/>
              <a:t> </a:t>
            </a:r>
            <a:r>
              <a:rPr lang="en-US" b="1" dirty="0" err="1" smtClean="0"/>
              <a:t>Priscus</a:t>
            </a:r>
            <a:r>
              <a:rPr lang="en-US" b="1" dirty="0" smtClean="0"/>
              <a:t>…</a:t>
            </a:r>
            <a:r>
              <a:rPr lang="en-US" dirty="0" smtClean="0"/>
              <a:t> </a:t>
            </a:r>
            <a:r>
              <a:rPr lang="en-US" dirty="0" err="1" smtClean="0"/>
              <a:t>Lucumo</a:t>
            </a:r>
            <a:r>
              <a:rPr lang="en-US" dirty="0" smtClean="0"/>
              <a:t>, Greek refugee’s son from Etruria; marries noble Etruscan woman </a:t>
            </a:r>
            <a:r>
              <a:rPr lang="en-US" dirty="0" err="1" smtClean="0"/>
              <a:t>Tanaquil</a:t>
            </a:r>
            <a:r>
              <a:rPr lang="en-US" dirty="0" smtClean="0"/>
              <a:t>; augury; assassinated by </a:t>
            </a:r>
            <a:r>
              <a:rPr lang="en-US" dirty="0" err="1" smtClean="0"/>
              <a:t>Ancus</a:t>
            </a:r>
            <a:r>
              <a:rPr lang="en-US" dirty="0" smtClean="0"/>
              <a:t>’ sons</a:t>
            </a:r>
          </a:p>
          <a:p>
            <a:pPr>
              <a:lnSpc>
                <a:spcPct val="150000"/>
              </a:lnSpc>
            </a:pPr>
            <a:r>
              <a:rPr lang="en-US" dirty="0" smtClean="0"/>
              <a:t>	6. </a:t>
            </a:r>
            <a:r>
              <a:rPr lang="en-US" b="1" dirty="0" err="1" smtClean="0"/>
              <a:t>Servius</a:t>
            </a:r>
            <a:r>
              <a:rPr lang="en-US" b="1" dirty="0" smtClean="0"/>
              <a:t> </a:t>
            </a:r>
            <a:r>
              <a:rPr lang="en-US" b="1" dirty="0" err="1" smtClean="0"/>
              <a:t>Tullius</a:t>
            </a:r>
            <a:r>
              <a:rPr lang="en-US" b="1" dirty="0" smtClean="0"/>
              <a:t>…</a:t>
            </a:r>
            <a:r>
              <a:rPr lang="en-US" dirty="0" smtClean="0"/>
              <a:t> slave boy; flame omen; built first network of defensive walls; daughter </a:t>
            </a:r>
            <a:r>
              <a:rPr lang="en-US" dirty="0" err="1" smtClean="0"/>
              <a:t>Tullia</a:t>
            </a:r>
            <a:r>
              <a:rPr lang="en-US" dirty="0" smtClean="0"/>
              <a:t> marries predecessor’s son </a:t>
            </a:r>
            <a:r>
              <a:rPr lang="en-US" dirty="0" err="1" smtClean="0"/>
              <a:t>Lucius</a:t>
            </a:r>
            <a:endParaRPr lang="en-US" dirty="0" smtClean="0"/>
          </a:p>
          <a:p>
            <a:pPr>
              <a:lnSpc>
                <a:spcPct val="150000"/>
              </a:lnSpc>
            </a:pPr>
            <a:r>
              <a:rPr lang="en-US" dirty="0" smtClean="0"/>
              <a:t>	7. </a:t>
            </a:r>
            <a:r>
              <a:rPr lang="en-US" b="1" dirty="0" err="1" smtClean="0"/>
              <a:t>Tarquinius</a:t>
            </a:r>
            <a:r>
              <a:rPr lang="en-US" b="1" dirty="0" smtClean="0"/>
              <a:t> </a:t>
            </a:r>
            <a:r>
              <a:rPr lang="en-US" b="1" dirty="0" err="1" smtClean="0"/>
              <a:t>Superbus</a:t>
            </a:r>
            <a:r>
              <a:rPr lang="en-US" b="1" dirty="0" smtClean="0"/>
              <a:t>…</a:t>
            </a:r>
            <a:r>
              <a:rPr lang="en-US" dirty="0" smtClean="0"/>
              <a:t> arrogant usurper; rape of </a:t>
            </a:r>
            <a:r>
              <a:rPr lang="en-US" dirty="0" err="1" smtClean="0"/>
              <a:t>Lucretia</a:t>
            </a:r>
            <a:r>
              <a:rPr lang="en-US" dirty="0" smtClean="0"/>
              <a:t> by </a:t>
            </a:r>
            <a:r>
              <a:rPr lang="en-US" dirty="0" err="1" smtClean="0"/>
              <a:t>Sextus</a:t>
            </a:r>
            <a:r>
              <a:rPr lang="en-US" dirty="0" smtClean="0"/>
              <a:t>; Brutus &amp; </a:t>
            </a:r>
            <a:r>
              <a:rPr lang="en-US" dirty="0" err="1" smtClean="0"/>
              <a:t>Collatinus</a:t>
            </a:r>
            <a:r>
              <a:rPr lang="en-US" dirty="0" smtClean="0"/>
              <a:t> lead revolt; </a:t>
            </a:r>
            <a:r>
              <a:rPr lang="en-US" dirty="0" err="1" smtClean="0"/>
              <a:t>Horatius</a:t>
            </a:r>
            <a:r>
              <a:rPr lang="en-US" dirty="0" smtClean="0"/>
              <a:t> </a:t>
            </a:r>
            <a:r>
              <a:rPr lang="en-US" dirty="0" err="1" smtClean="0"/>
              <a:t>Cocles</a:t>
            </a:r>
            <a:r>
              <a:rPr lang="en-US" dirty="0" smtClean="0"/>
              <a:t> at the bridge; G. </a:t>
            </a:r>
            <a:r>
              <a:rPr lang="en-US" dirty="0" err="1" smtClean="0"/>
              <a:t>Mucius</a:t>
            </a:r>
            <a:r>
              <a:rPr lang="en-US" dirty="0" smtClean="0"/>
              <a:t> “</a:t>
            </a:r>
            <a:r>
              <a:rPr lang="en-US" dirty="0" err="1" smtClean="0"/>
              <a:t>Scaevola</a:t>
            </a:r>
            <a:r>
              <a:rPr lang="en-US" dirty="0" smtClean="0"/>
              <a:t>” attempts assassination of Lars </a:t>
            </a:r>
            <a:r>
              <a:rPr lang="en-US" dirty="0" err="1" smtClean="0"/>
              <a:t>Porsena</a:t>
            </a:r>
            <a:r>
              <a:rPr lang="en-US" dirty="0" smtClean="0"/>
              <a:t> of </a:t>
            </a:r>
            <a:r>
              <a:rPr lang="en-US" dirty="0" err="1" smtClean="0"/>
              <a:t>Clusium</a:t>
            </a:r>
            <a:r>
              <a:rPr lang="en-US" dirty="0" smtClean="0"/>
              <a:t>, Etruscan ally of </a:t>
            </a:r>
            <a:r>
              <a:rPr lang="en-US" dirty="0" err="1" smtClean="0"/>
              <a:t>Tarquinius</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56567" y="242501"/>
            <a:ext cx="8887433" cy="572464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ea typeface="SimSun"/>
                <a:cs typeface="Times New Roman" pitchFamily="18" charset="0"/>
              </a:rPr>
              <a:t>REPUBLIC (509 – c. 133 </a:t>
            </a:r>
            <a:r>
              <a:rPr kumimoji="0" lang="en-US" altLang="zh-CN" sz="20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b.c</a:t>
            </a:r>
            <a:r>
              <a:rPr kumimoji="0" lang="en-US" altLang="zh-CN" sz="2000" b="0" i="0" u="none" strike="noStrike" cap="none" normalizeH="0" baseline="0" dirty="0" smtClean="0">
                <a:ln>
                  <a:noFill/>
                </a:ln>
                <a:solidFill>
                  <a:schemeClr val="tx1"/>
                </a:solidFill>
                <a:effectLst/>
                <a:latin typeface="Times New Roman" pitchFamily="18" charset="0"/>
                <a:ea typeface="SimSun"/>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altLang="zh-CN"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 The developing constitution… </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Clash of the orders; Secessions of the plebs; </a:t>
            </a:r>
          </a:p>
          <a:p>
            <a:pPr marL="0" marR="0" lvl="0" indent="0" algn="l" defTabSz="914400" rtl="0" eaLnBrk="0" fontAlgn="base" latinLnBrk="0" hangingPunct="0">
              <a:lnSpc>
                <a:spcPct val="100000"/>
              </a:lnSpc>
              <a:spcBef>
                <a:spcPct val="0"/>
              </a:spcBef>
              <a:spcAft>
                <a:spcPct val="0"/>
              </a:spcAft>
              <a:buClrTx/>
              <a:buSzTx/>
              <a:tabLst/>
            </a:pP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Law of the XII Tables drafted by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Decemvirs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led by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Appius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Claudius; seduction of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Verginia</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Cincinnatus early dictator; Castor and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Pollux</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aid Romans at battle of Lake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Regillus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496; </a:t>
            </a:r>
          </a:p>
          <a:p>
            <a:pPr marL="0" marR="0" lvl="0" indent="0" algn="l" defTabSz="914400" rtl="0" eaLnBrk="0" fontAlgn="base" latinLnBrk="0" hangingPunct="0">
              <a:lnSpc>
                <a:spcPct val="100000"/>
              </a:lnSpc>
              <a:spcBef>
                <a:spcPct val="0"/>
              </a:spcBef>
              <a:spcAft>
                <a:spcPct val="0"/>
              </a:spcAft>
              <a:buClrTx/>
              <a:buSzTx/>
              <a:tabLst/>
            </a:pP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Coriolanus; </a:t>
            </a:r>
            <a:r>
              <a:rPr kumimoji="0" lang="en-US" altLang="zh-CN" sz="1600" b="0" i="1" u="none" strike="noStrike" cap="none" normalizeH="0" baseline="0" dirty="0" err="1" smtClean="0">
                <a:ln>
                  <a:noFill/>
                </a:ln>
                <a:solidFill>
                  <a:schemeClr val="tx1"/>
                </a:solidFill>
                <a:effectLst/>
                <a:latin typeface="Times New Roman" pitchFamily="18" charset="0"/>
                <a:ea typeface="SimSun"/>
                <a:cs typeface="Times New Roman" pitchFamily="18" charset="0"/>
              </a:rPr>
              <a:t>cursus</a:t>
            </a:r>
            <a:r>
              <a:rPr kumimoji="0" lang="en-US" altLang="zh-CN" sz="1600" b="0" i="1"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sz="1600" b="0" i="1" u="none" strike="noStrike" cap="none" normalizeH="0" baseline="0" dirty="0" err="1" smtClean="0">
                <a:ln>
                  <a:noFill/>
                </a:ln>
                <a:solidFill>
                  <a:schemeClr val="tx1"/>
                </a:solidFill>
                <a:effectLst/>
                <a:latin typeface="Times New Roman" pitchFamily="18" charset="0"/>
                <a:ea typeface="SimSun"/>
                <a:cs typeface="Times New Roman" pitchFamily="18" charset="0"/>
              </a:rPr>
              <a:t>honorum</a:t>
            </a:r>
            <a:endParaRPr kumimoji="0" lang="en-US" altLang="zh-CN"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altLang="zh-CN"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Italy… </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Latin League (an alliance);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Samnite</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Wars 343-290; Magna Graecia</a:t>
            </a:r>
            <a:endParaRPr kumimoji="0" lang="en-US" altLang="zh-CN"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altLang="zh-CN"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Gallic incursion c. 390 </a:t>
            </a:r>
            <a:r>
              <a:rPr kumimoji="0" lang="en-US" altLang="zh-CN" sz="2000" b="1" i="0" u="none" strike="noStrike" cap="none" normalizeH="0" baseline="0" dirty="0" err="1" smtClean="0">
                <a:ln>
                  <a:noFill/>
                </a:ln>
                <a:solidFill>
                  <a:schemeClr val="tx1"/>
                </a:solidFill>
                <a:effectLst/>
                <a:latin typeface="Times New Roman" pitchFamily="18" charset="0"/>
                <a:ea typeface="SimSun"/>
                <a:cs typeface="Times New Roman" pitchFamily="18" charset="0"/>
              </a:rPr>
              <a:t>b.c</a:t>
            </a:r>
            <a:r>
              <a:rPr kumimoji="0" lang="en-US" altLang="zh-CN"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a:t>
            </a:r>
            <a:r>
              <a:rPr lang="en-US" altLang="zh-CN" sz="1600" dirty="0" smtClean="0">
                <a:latin typeface="Times New Roman" pitchFamily="18" charset="0"/>
                <a:ea typeface="SimSun"/>
                <a:cs typeface="Times New Roman" pitchFamily="18" charset="0"/>
              </a:rPr>
              <a:t> - </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Marcus Manlius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Capitolinus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Furius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Camillus;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Corvinus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a:t>
            </a:r>
            <a:r>
              <a:rPr kumimoji="0" lang="en-US" altLang="zh-CN" sz="1600" b="0" i="0" u="none" strike="noStrike" cap="none" normalizeH="0" dirty="0" smtClean="0">
                <a:ln>
                  <a:noFill/>
                </a:ln>
                <a:solidFill>
                  <a:schemeClr val="tx1"/>
                </a:solidFill>
                <a:effectLst/>
                <a:latin typeface="Times New Roman" pitchFamily="18" charset="0"/>
                <a:ea typeface="SimSun"/>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Torquatus</a:t>
            </a:r>
            <a:endParaRPr kumimoji="0" lang="en-US" altLang="zh-CN"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altLang="zh-CN"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Pyrrhus 280-275 </a:t>
            </a:r>
            <a:r>
              <a:rPr kumimoji="0" lang="en-US" altLang="zh-CN" sz="2000" b="1" i="0" u="none" strike="noStrike" cap="none" normalizeH="0" baseline="0" dirty="0" err="1" smtClean="0">
                <a:ln>
                  <a:noFill/>
                </a:ln>
                <a:solidFill>
                  <a:schemeClr val="tx1"/>
                </a:solidFill>
                <a:effectLst/>
                <a:latin typeface="Times New Roman" pitchFamily="18" charset="0"/>
                <a:ea typeface="SimSun"/>
                <a:cs typeface="Times New Roman" pitchFamily="18" charset="0"/>
              </a:rPr>
              <a:t>b.c</a:t>
            </a:r>
            <a:r>
              <a:rPr kumimoji="0" lang="en-US" altLang="zh-CN"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a:t>
            </a:r>
            <a:r>
              <a:rPr kumimoji="0" lang="en-US" altLang="zh-CN" sz="20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West Greek petty king and mercenary comes to aid Greeks of Tarentum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against Rome; Pyrrhic victory;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Fabricius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the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uncorruptable</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Roman</a:t>
            </a:r>
            <a:endParaRPr kumimoji="0" lang="en-US" altLang="zh-CN"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altLang="zh-CN"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Punic Wars</a:t>
            </a:r>
            <a:endParaRPr kumimoji="0" lang="en-US" altLang="zh-CN"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I 264-241 fought mostly near and for Sicily;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Regulus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the honest Roman; </a:t>
            </a: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1600" dirty="0" smtClean="0">
                <a:latin typeface="Times New Roman" pitchFamily="18" charset="0"/>
                <a:ea typeface="SimSun"/>
                <a:cs typeface="Times New Roman" pitchFamily="18" charset="0"/>
              </a:rPr>
              <a:t>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Appius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Claudius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Pulcher</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and the sacred chickens</a:t>
            </a:r>
            <a:endParaRPr kumimoji="0" lang="en-US" altLang="zh-CN"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II 218-201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Hannibalic</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War”; elephants over the Alps; Quintus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Fabius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Maximus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Cunctator’s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1600" dirty="0" smtClean="0">
                <a:latin typeface="Times New Roman" pitchFamily="18" charset="0"/>
                <a:ea typeface="SimSun"/>
                <a:cs typeface="Times New Roman" pitchFamily="18" charset="0"/>
              </a:rPr>
              <a:t>		</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Fabian tactics;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Publius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Cornelius Scipio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Africanus</a:t>
            </a:r>
            <a:endParaRPr kumimoji="0" lang="en-US" altLang="zh-CN"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III 149-146 Cato the Elder, “</a:t>
            </a:r>
            <a:r>
              <a:rPr kumimoji="0" lang="en-US" altLang="zh-CN" sz="1600" b="0" i="1" u="none" strike="noStrike" cap="none" normalizeH="0" baseline="0" dirty="0" err="1" smtClean="0">
                <a:ln>
                  <a:noFill/>
                </a:ln>
                <a:solidFill>
                  <a:schemeClr val="tx1"/>
                </a:solidFill>
                <a:effectLst/>
                <a:latin typeface="Times New Roman" pitchFamily="18" charset="0"/>
                <a:ea typeface="SimSun"/>
                <a:cs typeface="Times New Roman" pitchFamily="18" charset="0"/>
              </a:rPr>
              <a:t>Carthago</a:t>
            </a:r>
            <a:r>
              <a:rPr kumimoji="0" lang="en-US" altLang="zh-CN" sz="1600" b="0" i="1"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sz="1600" b="0" i="1" u="none" strike="noStrike" cap="none" normalizeH="0" baseline="0" dirty="0" err="1" smtClean="0">
                <a:ln>
                  <a:noFill/>
                </a:ln>
                <a:solidFill>
                  <a:schemeClr val="tx1"/>
                </a:solidFill>
                <a:effectLst/>
                <a:latin typeface="Times New Roman" pitchFamily="18" charset="0"/>
                <a:ea typeface="SimSun"/>
                <a:cs typeface="Times New Roman" pitchFamily="18" charset="0"/>
              </a:rPr>
              <a:t>delenda</a:t>
            </a:r>
            <a:r>
              <a:rPr kumimoji="0" lang="en-US" altLang="zh-CN" sz="1600" b="0" i="1"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sz="1600" b="0" i="1" u="none" strike="noStrike" cap="none" normalizeH="0" baseline="0" dirty="0" err="1" smtClean="0">
                <a:ln>
                  <a:noFill/>
                </a:ln>
                <a:solidFill>
                  <a:schemeClr val="tx1"/>
                </a:solidFill>
                <a:effectLst/>
                <a:latin typeface="Times New Roman" pitchFamily="18" charset="0"/>
                <a:ea typeface="SimSun"/>
                <a:cs typeface="Times New Roman" pitchFamily="18" charset="0"/>
              </a:rPr>
              <a:t>est</a:t>
            </a:r>
            <a:r>
              <a:rPr kumimoji="0" lang="en-US" altLang="zh-CN" sz="1600" b="0" i="1" u="none" strike="noStrike" cap="none" normalizeH="0" baseline="0" dirty="0" smtClean="0">
                <a:ln>
                  <a:noFill/>
                </a:ln>
                <a:solidFill>
                  <a:schemeClr val="tx1"/>
                </a:solidFill>
                <a:effectLst/>
                <a:latin typeface="Times New Roman" pitchFamily="18" charset="0"/>
                <a:ea typeface="SimSun"/>
                <a:cs typeface="Times New Roman" pitchFamily="18" charset="0"/>
              </a:rPr>
              <a:t>!”</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Metellus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and Sicily; </a:t>
            </a: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1600" dirty="0" smtClean="0">
                <a:latin typeface="Times New Roman" pitchFamily="18" charset="0"/>
                <a:ea typeface="SimSun"/>
                <a:cs typeface="Times New Roman" pitchFamily="18" charset="0"/>
              </a:rPr>
              <a:t>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Publius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Cornelius Scipio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Aemilianus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and the sack of Carthage; </a:t>
            </a: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1600" dirty="0" smtClean="0">
                <a:latin typeface="Times New Roman" pitchFamily="18" charset="0"/>
                <a:ea typeface="SimSun"/>
                <a:cs typeface="Times New Roman" pitchFamily="18" charset="0"/>
              </a:rPr>
              <a:t>		R</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ome controls w. Mediterranean</a:t>
            </a:r>
            <a:endParaRPr kumimoji="0" lang="en-US" altLang="zh-CN"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altLang="zh-CN" sz="2000" b="1" i="0" u="none" strike="noStrike" cap="none" normalizeH="0" baseline="0" dirty="0" smtClean="0">
                <a:ln>
                  <a:noFill/>
                </a:ln>
                <a:solidFill>
                  <a:schemeClr val="tx1"/>
                </a:solidFill>
                <a:effectLst/>
                <a:latin typeface="Times New Roman" pitchFamily="18" charset="0"/>
                <a:ea typeface="SimSun"/>
                <a:cs typeface="Times New Roman" pitchFamily="18" charset="0"/>
              </a:rPr>
              <a:t>“Liberation” of Greece</a:t>
            </a:r>
            <a:r>
              <a:rPr kumimoji="0" lang="en-US" altLang="zh-CN" sz="20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Titus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Quinctius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US" altLang="zh-CN" sz="1600" b="0" i="0" u="none" strike="noStrike" cap="none" normalizeH="0" baseline="0" dirty="0" err="1" smtClean="0">
                <a:ln>
                  <a:noFill/>
                </a:ln>
                <a:solidFill>
                  <a:schemeClr val="tx1"/>
                </a:solidFill>
                <a:effectLst/>
                <a:latin typeface="Times New Roman" pitchFamily="18" charset="0"/>
                <a:ea typeface="SimSun"/>
                <a:cs typeface="Times New Roman" pitchFamily="18" charset="0"/>
              </a:rPr>
              <a:t>Flamininus</a:t>
            </a: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 proclaims the liberation of Greek states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itchFamily="18" charset="0"/>
                <a:ea typeface="SimSun"/>
                <a:cs typeface="Times New Roman" pitchFamily="18" charset="0"/>
              </a:rPr>
              <a:t>from oppression of Macedon (under Roman protection)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1527"/>
            <a:ext cx="8153400" cy="6786473"/>
          </a:xfrm>
          <a:prstGeom prst="rect">
            <a:avLst/>
          </a:prstGeom>
          <a:noFill/>
        </p:spPr>
        <p:txBody>
          <a:bodyPr wrap="square" rtlCol="0">
            <a:spAutoFit/>
          </a:bodyPr>
          <a:lstStyle/>
          <a:p>
            <a:pPr lvl="0" algn="ctr">
              <a:lnSpc>
                <a:spcPct val="150000"/>
              </a:lnSpc>
            </a:pPr>
            <a:r>
              <a:rPr lang="en-US" altLang="zh-CN" dirty="0" smtClean="0">
                <a:latin typeface="Times New Roman" pitchFamily="18" charset="0"/>
                <a:ea typeface="SimSun"/>
                <a:cs typeface="Times New Roman" pitchFamily="18" charset="0"/>
              </a:rPr>
              <a:t>REPUBLIC (133 – c. 63 </a:t>
            </a:r>
            <a:r>
              <a:rPr lang="en-US" altLang="zh-CN" dirty="0" err="1" smtClean="0">
                <a:latin typeface="Times New Roman" pitchFamily="18" charset="0"/>
                <a:ea typeface="SimSun"/>
                <a:cs typeface="Times New Roman" pitchFamily="18" charset="0"/>
              </a:rPr>
              <a:t>b.c</a:t>
            </a:r>
            <a:r>
              <a:rPr lang="en-US" altLang="zh-CN" dirty="0" smtClean="0">
                <a:latin typeface="Times New Roman" pitchFamily="18" charset="0"/>
                <a:ea typeface="SimSun"/>
                <a:cs typeface="Times New Roman" pitchFamily="18" charset="0"/>
              </a:rPr>
              <a:t>.)</a:t>
            </a:r>
          </a:p>
          <a:p>
            <a:pPr>
              <a:lnSpc>
                <a:spcPct val="150000"/>
              </a:lnSpc>
              <a:buFont typeface="Wingdings" pitchFamily="2" charset="2"/>
              <a:buChar char="q"/>
            </a:pPr>
            <a:r>
              <a:rPr lang="en-US" sz="2000" b="1" dirty="0" smtClean="0"/>
              <a:t> Gracchi brothers 133-120 </a:t>
            </a:r>
            <a:r>
              <a:rPr lang="en-US" sz="2000" b="1" dirty="0" err="1" smtClean="0"/>
              <a:t>b.c</a:t>
            </a:r>
            <a:r>
              <a:rPr lang="en-US" sz="2000" b="1" dirty="0" smtClean="0"/>
              <a:t>.</a:t>
            </a:r>
            <a:r>
              <a:rPr lang="en-US" sz="2000" dirty="0" smtClean="0"/>
              <a:t> radical populist reformers Tiberius and Gaius; both hold </a:t>
            </a:r>
            <a:r>
              <a:rPr lang="en-US" sz="2000" dirty="0" err="1" smtClean="0"/>
              <a:t>tribunate</a:t>
            </a:r>
            <a:r>
              <a:rPr lang="en-US" sz="2000" dirty="0" smtClean="0"/>
              <a:t> and try to force well-meaning legislation; both assassinated by senators</a:t>
            </a:r>
          </a:p>
          <a:p>
            <a:pPr>
              <a:lnSpc>
                <a:spcPct val="150000"/>
              </a:lnSpc>
              <a:buFont typeface="Wingdings" pitchFamily="2" charset="2"/>
              <a:buChar char="q"/>
            </a:pPr>
            <a:r>
              <a:rPr lang="en-US" sz="2000" b="1" dirty="0" smtClean="0"/>
              <a:t> War with </a:t>
            </a:r>
            <a:r>
              <a:rPr lang="en-US" sz="2000" b="1" dirty="0" err="1" smtClean="0"/>
              <a:t>Jugurtha</a:t>
            </a:r>
            <a:r>
              <a:rPr lang="en-US" sz="2000" b="1" dirty="0" smtClean="0"/>
              <a:t> 111-106 </a:t>
            </a:r>
            <a:r>
              <a:rPr lang="en-US" sz="2000" b="1" dirty="0" err="1" smtClean="0"/>
              <a:t>b.c</a:t>
            </a:r>
            <a:r>
              <a:rPr lang="en-US" sz="2000" b="1" dirty="0" smtClean="0"/>
              <a:t>. </a:t>
            </a:r>
            <a:r>
              <a:rPr lang="en-US" sz="2000" dirty="0" smtClean="0"/>
              <a:t>campaigns in n. Africa in which </a:t>
            </a:r>
            <a:r>
              <a:rPr lang="en-US" sz="2000" dirty="0" err="1" smtClean="0"/>
              <a:t>Gnaeus</a:t>
            </a:r>
            <a:r>
              <a:rPr lang="en-US" sz="2000" dirty="0" smtClean="0"/>
              <a:t> Marius begins his ascent to power</a:t>
            </a:r>
          </a:p>
          <a:p>
            <a:pPr>
              <a:lnSpc>
                <a:spcPct val="150000"/>
              </a:lnSpc>
              <a:buFont typeface="Wingdings" pitchFamily="2" charset="2"/>
              <a:buChar char="q"/>
            </a:pPr>
            <a:r>
              <a:rPr lang="en-US" sz="2000" b="1" dirty="0" smtClean="0"/>
              <a:t> Invasion of </a:t>
            </a:r>
            <a:r>
              <a:rPr lang="en-US" sz="2000" b="1" dirty="0" err="1" smtClean="0"/>
              <a:t>Cimbri</a:t>
            </a:r>
            <a:r>
              <a:rPr lang="en-US" sz="2000" b="1" dirty="0" smtClean="0"/>
              <a:t> and </a:t>
            </a:r>
            <a:r>
              <a:rPr lang="en-US" sz="2000" b="1" dirty="0" err="1" smtClean="0"/>
              <a:t>Teutones</a:t>
            </a:r>
            <a:r>
              <a:rPr lang="en-US" sz="2000" b="1" dirty="0" smtClean="0"/>
              <a:t> 102 </a:t>
            </a:r>
            <a:r>
              <a:rPr lang="en-US" sz="2000" b="1" dirty="0" err="1" smtClean="0"/>
              <a:t>b.c</a:t>
            </a:r>
            <a:r>
              <a:rPr lang="en-US" sz="2000" b="1" dirty="0" smtClean="0"/>
              <a:t>.</a:t>
            </a:r>
            <a:r>
              <a:rPr lang="en-US" sz="2000" dirty="0" smtClean="0"/>
              <a:t> migratory Germanic tribes invade northern Italy and throw Rome into a momentary panic; barbarians vanquished dramatically by Marius who becomes national hero</a:t>
            </a:r>
          </a:p>
          <a:p>
            <a:pPr>
              <a:lnSpc>
                <a:spcPct val="150000"/>
              </a:lnSpc>
              <a:buFont typeface="Wingdings" pitchFamily="2" charset="2"/>
              <a:buChar char="q"/>
            </a:pPr>
            <a:r>
              <a:rPr lang="en-US" sz="2000" b="1" dirty="0" smtClean="0"/>
              <a:t> Social Wars 90-88 </a:t>
            </a:r>
            <a:r>
              <a:rPr lang="en-US" sz="2000" b="1" dirty="0" err="1" smtClean="0"/>
              <a:t>b.c</a:t>
            </a:r>
            <a:r>
              <a:rPr lang="en-US" sz="2000" b="1" dirty="0" smtClean="0"/>
              <a:t>.</a:t>
            </a:r>
            <a:r>
              <a:rPr lang="en-US" sz="2000" dirty="0" smtClean="0"/>
              <a:t> Italian allied cities strive for citizen rights in a bloody contest;  eventually subdued, but the Senate yields most of them citizenship anyway</a:t>
            </a:r>
          </a:p>
          <a:p>
            <a:pPr>
              <a:lnSpc>
                <a:spcPct val="150000"/>
              </a:lnSpc>
              <a:buFont typeface="Wingdings" pitchFamily="2" charset="2"/>
              <a:buChar char="q"/>
            </a:pPr>
            <a:r>
              <a:rPr lang="en-US" sz="2000" b="1" dirty="0" smtClean="0"/>
              <a:t> </a:t>
            </a:r>
            <a:r>
              <a:rPr lang="en-US" sz="2000" b="1" dirty="0" err="1" smtClean="0"/>
              <a:t>Mithridates</a:t>
            </a:r>
            <a:r>
              <a:rPr lang="en-US" sz="2000" b="1" dirty="0" smtClean="0"/>
              <a:t> of Pontus 120-63 </a:t>
            </a:r>
            <a:r>
              <a:rPr lang="en-US" sz="2000" b="1" dirty="0" err="1" smtClean="0"/>
              <a:t>b.c</a:t>
            </a:r>
            <a:r>
              <a:rPr lang="en-US" sz="2000" b="1" dirty="0" smtClean="0"/>
              <a:t>.</a:t>
            </a:r>
            <a:r>
              <a:rPr lang="en-US" sz="2000" dirty="0" smtClean="0"/>
              <a:t> Hellenistic eastern king poses threat to Roman expansion until dealt with</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94692"/>
            <a:ext cx="8534400" cy="6463308"/>
          </a:xfrm>
          <a:prstGeom prst="rect">
            <a:avLst/>
          </a:prstGeom>
          <a:noFill/>
        </p:spPr>
        <p:txBody>
          <a:bodyPr wrap="square" rtlCol="0">
            <a:spAutoFit/>
          </a:bodyPr>
          <a:lstStyle/>
          <a:p>
            <a:pPr algn="ctr"/>
            <a:r>
              <a:rPr lang="en-US" b="1" dirty="0" smtClean="0"/>
              <a:t>CIVIL WAR (c. 88 – 31 </a:t>
            </a:r>
            <a:r>
              <a:rPr lang="en-US" b="1" dirty="0" err="1" smtClean="0"/>
              <a:t>b.c</a:t>
            </a:r>
            <a:r>
              <a:rPr lang="en-US" b="1" dirty="0" smtClean="0"/>
              <a:t>.)</a:t>
            </a:r>
          </a:p>
          <a:p>
            <a:pPr>
              <a:buFont typeface="Wingdings" pitchFamily="2" charset="2"/>
              <a:buChar char="q"/>
            </a:pPr>
            <a:r>
              <a:rPr lang="en-US" b="1" dirty="0" smtClean="0"/>
              <a:t>Military Strongmen</a:t>
            </a:r>
            <a:r>
              <a:rPr lang="en-US" dirty="0" smtClean="0"/>
              <a:t>: competing politicians who head large armies of political friends who swear allegiance to them and their causes over the state itself. </a:t>
            </a:r>
            <a:r>
              <a:rPr lang="en-US" b="1" dirty="0" smtClean="0"/>
              <a:t>Caius Marius</a:t>
            </a:r>
            <a:r>
              <a:rPr lang="en-US" b="1" i="1" dirty="0" smtClean="0"/>
              <a:t> </a:t>
            </a:r>
            <a:r>
              <a:rPr lang="en-US" b="1" dirty="0" smtClean="0"/>
              <a:t>(157-86 </a:t>
            </a:r>
            <a:r>
              <a:rPr lang="en-US" b="1" dirty="0" err="1" smtClean="0"/>
              <a:t>b.c</a:t>
            </a:r>
            <a:r>
              <a:rPr lang="en-US" b="1" dirty="0" smtClean="0"/>
              <a:t>.) </a:t>
            </a:r>
            <a:r>
              <a:rPr lang="en-US" dirty="0" smtClean="0"/>
              <a:t> commoner makes his way up through army and holds multiple consulships; </a:t>
            </a:r>
            <a:r>
              <a:rPr lang="en-US" b="1" dirty="0" smtClean="0"/>
              <a:t>L. Cornelius Sulla Felix c. (138-79)</a:t>
            </a:r>
            <a:r>
              <a:rPr lang="en-US" dirty="0" smtClean="0"/>
              <a:t> patrician partisan with no scruples; institutes proscriptions; resigns dictatorship; </a:t>
            </a:r>
            <a:r>
              <a:rPr lang="en-US" b="1" dirty="0" smtClean="0"/>
              <a:t>M. </a:t>
            </a:r>
            <a:r>
              <a:rPr lang="en-US" b="1" dirty="0" err="1" smtClean="0"/>
              <a:t>Licinius</a:t>
            </a:r>
            <a:r>
              <a:rPr lang="en-US" b="1" dirty="0" smtClean="0"/>
              <a:t> Crassus Dives (c. 100-53);</a:t>
            </a:r>
            <a:r>
              <a:rPr lang="en-US" dirty="0" smtClean="0"/>
              <a:t> richest man in Rome; put down Spartacus revolt, eventually dies in fight against </a:t>
            </a:r>
            <a:r>
              <a:rPr lang="en-US" dirty="0" err="1" smtClean="0"/>
              <a:t>Parthians</a:t>
            </a:r>
            <a:r>
              <a:rPr lang="en-US" dirty="0" smtClean="0"/>
              <a:t>. </a:t>
            </a:r>
            <a:r>
              <a:rPr lang="en-US" b="1" dirty="0" err="1" smtClean="0"/>
              <a:t>Gnaeus</a:t>
            </a:r>
            <a:r>
              <a:rPr lang="en-US" b="1" dirty="0" smtClean="0"/>
              <a:t> </a:t>
            </a:r>
            <a:r>
              <a:rPr lang="en-US" b="1" dirty="0" err="1" smtClean="0"/>
              <a:t>Pompeius</a:t>
            </a:r>
            <a:r>
              <a:rPr lang="en-US" b="1" dirty="0" smtClean="0"/>
              <a:t> Magnus (106-48 </a:t>
            </a:r>
            <a:r>
              <a:rPr lang="en-US" b="1" dirty="0" err="1" smtClean="0"/>
              <a:t>b.c</a:t>
            </a:r>
            <a:r>
              <a:rPr lang="en-US" b="1" dirty="0" smtClean="0"/>
              <a:t>.)</a:t>
            </a:r>
            <a:r>
              <a:rPr lang="en-US" dirty="0" smtClean="0"/>
              <a:t> the Roman Alexander; protégé of Sulla; conquers large eastern territories. </a:t>
            </a:r>
            <a:r>
              <a:rPr lang="en-US" b="1" dirty="0" smtClean="0"/>
              <a:t>P. </a:t>
            </a:r>
            <a:r>
              <a:rPr lang="en-US" b="1" dirty="0" err="1" smtClean="0"/>
              <a:t>Clodius</a:t>
            </a:r>
            <a:r>
              <a:rPr lang="en-US" b="1" dirty="0" smtClean="0"/>
              <a:t> </a:t>
            </a:r>
            <a:r>
              <a:rPr lang="en-US" b="1" dirty="0" err="1" smtClean="0"/>
              <a:t>Pulcher</a:t>
            </a:r>
            <a:r>
              <a:rPr lang="en-US" dirty="0" smtClean="0"/>
              <a:t> rich young unscrupulous </a:t>
            </a:r>
            <a:r>
              <a:rPr lang="en-US" dirty="0" err="1" smtClean="0"/>
              <a:t>politicatl</a:t>
            </a:r>
            <a:r>
              <a:rPr lang="en-US" dirty="0" smtClean="0"/>
              <a:t> gun for hire; exiles Cicero; gets killed in street fight. </a:t>
            </a:r>
            <a:r>
              <a:rPr lang="en-US" b="1" dirty="0" smtClean="0"/>
              <a:t>M. </a:t>
            </a:r>
            <a:r>
              <a:rPr lang="en-US" b="1" dirty="0" err="1" smtClean="0"/>
              <a:t>Tullius</a:t>
            </a:r>
            <a:r>
              <a:rPr lang="en-US" b="1" dirty="0" smtClean="0"/>
              <a:t> Cicero</a:t>
            </a:r>
            <a:r>
              <a:rPr lang="en-US" dirty="0" smtClean="0"/>
              <a:t> greatest orator ever, idealistic statesman; eventually falls victim to less honorable politicians. </a:t>
            </a:r>
            <a:r>
              <a:rPr lang="en-US" b="1" dirty="0" smtClean="0"/>
              <a:t>Caius </a:t>
            </a:r>
            <a:r>
              <a:rPr lang="en-US" b="1" dirty="0" err="1" smtClean="0"/>
              <a:t>Iulius</a:t>
            </a:r>
            <a:r>
              <a:rPr lang="en-US" b="1" dirty="0" smtClean="0"/>
              <a:t> Caesar (100-44 </a:t>
            </a:r>
            <a:r>
              <a:rPr lang="en-US" b="1" dirty="0" err="1" smtClean="0"/>
              <a:t>b.c</a:t>
            </a:r>
            <a:r>
              <a:rPr lang="en-US" b="1" dirty="0" smtClean="0"/>
              <a:t>.)</a:t>
            </a:r>
            <a:r>
              <a:rPr lang="en-US" dirty="0" smtClean="0"/>
              <a:t> most brilliant statesman, general, would-be emperor; conquers Gaul, </a:t>
            </a:r>
            <a:r>
              <a:rPr lang="en-US" i="1" dirty="0" smtClean="0"/>
              <a:t>dictator </a:t>
            </a:r>
            <a:r>
              <a:rPr lang="en-US" i="1" dirty="0" err="1" smtClean="0"/>
              <a:t>perpetuus</a:t>
            </a:r>
            <a:r>
              <a:rPr lang="en-US" dirty="0" smtClean="0"/>
              <a:t>; Ides</a:t>
            </a:r>
          </a:p>
          <a:p>
            <a:pPr>
              <a:buFont typeface="Wingdings" pitchFamily="2" charset="2"/>
              <a:buChar char="q"/>
            </a:pPr>
            <a:r>
              <a:rPr lang="en-US" b="1" dirty="0" smtClean="0"/>
              <a:t>Cicero’s consulship 63 </a:t>
            </a:r>
            <a:r>
              <a:rPr lang="en-US" b="1" dirty="0" err="1" smtClean="0"/>
              <a:t>b.c</a:t>
            </a:r>
            <a:r>
              <a:rPr lang="en-US" b="1" dirty="0" smtClean="0"/>
              <a:t>.</a:t>
            </a:r>
            <a:r>
              <a:rPr lang="en-US" dirty="0" smtClean="0"/>
              <a:t> elected in his first year of eligibility, Cicero puts down a dangerous coup by patrician malcontent L. </a:t>
            </a:r>
            <a:r>
              <a:rPr lang="en-US" dirty="0" err="1" smtClean="0"/>
              <a:t>Sergius</a:t>
            </a:r>
            <a:r>
              <a:rPr lang="en-US" dirty="0" smtClean="0"/>
              <a:t> </a:t>
            </a:r>
            <a:r>
              <a:rPr lang="en-US" dirty="0" err="1" smtClean="0"/>
              <a:t>Catilina</a:t>
            </a:r>
            <a:endParaRPr lang="en-US" dirty="0" smtClean="0"/>
          </a:p>
          <a:p>
            <a:pPr>
              <a:buFont typeface="Wingdings" pitchFamily="2" charset="2"/>
              <a:buChar char="q"/>
            </a:pPr>
            <a:r>
              <a:rPr lang="en-US" b="1" dirty="0" smtClean="0"/>
              <a:t>First Triumvirate</a:t>
            </a:r>
            <a:r>
              <a:rPr lang="en-US" dirty="0" smtClean="0"/>
              <a:t> Caesar, Pompey &amp; Crassus unite forces to support each other politically and dominate politics for a decade</a:t>
            </a:r>
          </a:p>
          <a:p>
            <a:pPr>
              <a:buFont typeface="Wingdings" pitchFamily="2" charset="2"/>
              <a:buChar char="q"/>
            </a:pPr>
            <a:r>
              <a:rPr lang="en-US" b="1" dirty="0" smtClean="0"/>
              <a:t>Caesar’s campaigns in Gaul 58-50 </a:t>
            </a:r>
            <a:r>
              <a:rPr lang="en-US" b="1" dirty="0" err="1" smtClean="0"/>
              <a:t>b.c</a:t>
            </a:r>
            <a:r>
              <a:rPr lang="en-US" b="1" dirty="0" smtClean="0"/>
              <a:t>.</a:t>
            </a:r>
            <a:r>
              <a:rPr lang="en-US" dirty="0" smtClean="0"/>
              <a:t> after his consulship Caesar gets appointed to govern the huge lands across the Alps; British invasions; 10</a:t>
            </a:r>
            <a:r>
              <a:rPr lang="en-US" baseline="30000" dirty="0" smtClean="0"/>
              <a:t>th</a:t>
            </a:r>
            <a:r>
              <a:rPr lang="en-US" dirty="0" smtClean="0"/>
              <a:t> legion</a:t>
            </a:r>
          </a:p>
          <a:p>
            <a:pPr>
              <a:buFont typeface="Wingdings" pitchFamily="2" charset="2"/>
              <a:buChar char="q"/>
            </a:pPr>
            <a:r>
              <a:rPr lang="en-US" b="1" dirty="0" smtClean="0"/>
              <a:t>Second Triumvirate</a:t>
            </a:r>
            <a:r>
              <a:rPr lang="en-US" dirty="0" smtClean="0"/>
              <a:t> after Caesar’s murder on Ides by disenchanted former friends led by Brutus and Cassius, Octavian, M. Antonius and Lepidus form alliance to further their own interests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001000" cy="5509200"/>
          </a:xfrm>
          <a:prstGeom prst="rect">
            <a:avLst/>
          </a:prstGeom>
          <a:noFill/>
        </p:spPr>
        <p:txBody>
          <a:bodyPr wrap="square" rtlCol="0">
            <a:spAutoFit/>
          </a:bodyPr>
          <a:lstStyle/>
          <a:p>
            <a:pPr>
              <a:buFont typeface="Wingdings" pitchFamily="2" charset="2"/>
              <a:buChar char="q"/>
            </a:pPr>
            <a:r>
              <a:rPr lang="en-US" b="1" dirty="0" smtClean="0"/>
              <a:t> Second Triumvirate</a:t>
            </a:r>
            <a:r>
              <a:rPr lang="en-US" dirty="0" smtClean="0"/>
              <a:t> after Caesar’s murder on Ides by disenchanted former friends led by Brutus and Cassius, Octavian, M. Antonius and Lepidus form alliance to further their own interests </a:t>
            </a:r>
          </a:p>
          <a:p>
            <a:pPr>
              <a:buFont typeface="Wingdings" pitchFamily="2" charset="2"/>
              <a:buChar char="q"/>
            </a:pPr>
            <a:r>
              <a:rPr lang="en-US" dirty="0" smtClean="0"/>
              <a:t> </a:t>
            </a:r>
            <a:r>
              <a:rPr lang="en-US" b="1" dirty="0" smtClean="0"/>
              <a:t>Battle of Actium 31 </a:t>
            </a:r>
            <a:r>
              <a:rPr lang="en-US" b="1" dirty="0" err="1" smtClean="0"/>
              <a:t>b.c</a:t>
            </a:r>
            <a:r>
              <a:rPr lang="en-US" b="1" dirty="0" smtClean="0"/>
              <a:t>.</a:t>
            </a:r>
            <a:r>
              <a:rPr lang="en-US" dirty="0" smtClean="0"/>
              <a:t> culminating conflict on western coast of Greece between increasingly alienated Octavian and M. Antonius, the latter supported by Cleopatra; Octavian emerges victorious and becomes first emperor of Rome in all but name.</a:t>
            </a:r>
          </a:p>
          <a:p>
            <a:r>
              <a:rPr lang="en-US" dirty="0" smtClean="0"/>
              <a:t> </a:t>
            </a:r>
          </a:p>
          <a:p>
            <a:pPr algn="ctr"/>
            <a:r>
              <a:rPr lang="en-US" sz="2800" b="1" dirty="0" smtClean="0"/>
              <a:t>EMPIRE (31 </a:t>
            </a:r>
            <a:r>
              <a:rPr lang="en-US" sz="2800" b="1" dirty="0" err="1" smtClean="0"/>
              <a:t>b.c</a:t>
            </a:r>
            <a:r>
              <a:rPr lang="en-US" sz="2800" b="1" dirty="0" smtClean="0"/>
              <a:t>. – </a:t>
            </a:r>
            <a:r>
              <a:rPr lang="en-US" sz="2800" b="1" dirty="0" err="1" smtClean="0"/>
              <a:t>a.d</a:t>
            </a:r>
            <a:r>
              <a:rPr lang="en-US" sz="2800" b="1" dirty="0" smtClean="0"/>
              <a:t>. 476)</a:t>
            </a:r>
          </a:p>
          <a:p>
            <a:pPr>
              <a:buFont typeface="Wingdings" pitchFamily="2" charset="2"/>
              <a:buChar char="q"/>
            </a:pPr>
            <a:r>
              <a:rPr lang="en-US" b="1" dirty="0" smtClean="0"/>
              <a:t>The Augustan Settlement</a:t>
            </a:r>
            <a:r>
              <a:rPr lang="en-US" dirty="0" smtClean="0"/>
              <a:t> Republic “restored”; foundation of the empire (</a:t>
            </a:r>
            <a:r>
              <a:rPr lang="en-US" dirty="0" err="1" smtClean="0"/>
              <a:t>principate</a:t>
            </a:r>
            <a:r>
              <a:rPr lang="en-US" dirty="0" smtClean="0"/>
              <a:t>)  </a:t>
            </a:r>
            <a:r>
              <a:rPr lang="en-US" b="1" dirty="0" smtClean="0"/>
              <a:t>Julio-</a:t>
            </a:r>
            <a:r>
              <a:rPr lang="en-US" b="1" dirty="0" err="1" smtClean="0"/>
              <a:t>Claudians</a:t>
            </a:r>
            <a:r>
              <a:rPr lang="en-US" dirty="0" smtClean="0"/>
              <a:t> Augustus, Tiberius, Caligula, Claudius, Nero </a:t>
            </a:r>
            <a:r>
              <a:rPr lang="en-US" b="1" dirty="0" err="1" smtClean="0"/>
              <a:t>Flavians</a:t>
            </a:r>
            <a:r>
              <a:rPr lang="en-US" dirty="0" smtClean="0"/>
              <a:t> Vespasian, Titus, Domitian; </a:t>
            </a:r>
            <a:r>
              <a:rPr lang="en-US" dirty="0" err="1" smtClean="0"/>
              <a:t>Colosseum</a:t>
            </a:r>
            <a:r>
              <a:rPr lang="en-US" dirty="0" smtClean="0"/>
              <a:t> </a:t>
            </a:r>
            <a:r>
              <a:rPr lang="en-US" b="1" dirty="0" err="1" smtClean="0"/>
              <a:t>Nerva</a:t>
            </a:r>
            <a:r>
              <a:rPr lang="en-US" b="1" dirty="0" smtClean="0"/>
              <a:t>-Trajan-Hadrian; </a:t>
            </a:r>
            <a:r>
              <a:rPr lang="en-US" b="1" dirty="0" err="1" smtClean="0"/>
              <a:t>Antonines</a:t>
            </a:r>
            <a:r>
              <a:rPr lang="en-US" b="1" dirty="0" smtClean="0"/>
              <a:t>; Military emperors; </a:t>
            </a:r>
            <a:r>
              <a:rPr lang="en-US" b="1" dirty="0" err="1" smtClean="0"/>
              <a:t>Tetrarchy</a:t>
            </a:r>
            <a:r>
              <a:rPr lang="en-US" dirty="0" smtClean="0"/>
              <a:t> empire divided by Diocletian with an Augustus &amp; Caesar E. &amp; W. </a:t>
            </a:r>
            <a:r>
              <a:rPr lang="en-US" b="1" dirty="0" smtClean="0"/>
              <a:t>Constantine and Christianity</a:t>
            </a:r>
            <a:r>
              <a:rPr lang="en-US" dirty="0" smtClean="0"/>
              <a:t> Edict of Milan </a:t>
            </a:r>
            <a:r>
              <a:rPr lang="en-US" b="1" dirty="0" smtClean="0"/>
              <a:t>Theodosius the Great</a:t>
            </a:r>
            <a:r>
              <a:rPr lang="en-US" dirty="0" smtClean="0"/>
              <a:t> 346-395</a:t>
            </a:r>
          </a:p>
          <a:p>
            <a:r>
              <a:rPr lang="en-US" b="1" dirty="0" smtClean="0"/>
              <a:t>Romulus </a:t>
            </a:r>
            <a:r>
              <a:rPr lang="en-US" b="1" dirty="0" err="1" smtClean="0"/>
              <a:t>Augustulus</a:t>
            </a:r>
            <a:r>
              <a:rPr lang="en-US" dirty="0" smtClean="0"/>
              <a:t> last emperor of the West [deposed in AD 476]</a:t>
            </a:r>
          </a:p>
          <a:p>
            <a:r>
              <a:rPr lang="en-US" dirty="0" smtClean="0"/>
              <a:t> </a:t>
            </a:r>
          </a:p>
          <a:p>
            <a:pPr>
              <a:buFont typeface="Wingdings" pitchFamily="2" charset="2"/>
              <a:buChar char="q"/>
            </a:pPr>
            <a:r>
              <a:rPr lang="en-US" dirty="0" smtClean="0"/>
              <a:t>BYZANTINE EMPIRE </a:t>
            </a:r>
            <a:r>
              <a:rPr lang="en-US" b="1" dirty="0" smtClean="0"/>
              <a:t>Justinian</a:t>
            </a:r>
            <a:endParaRPr lang="en-US" dirty="0" smtClean="0"/>
          </a:p>
          <a:p>
            <a:r>
              <a:rPr lang="en-US" dirty="0" smtClean="0"/>
              <a:t> </a:t>
            </a:r>
          </a:p>
          <a:p>
            <a:pPr>
              <a:buFont typeface="Wingdings" pitchFamily="2" charset="2"/>
              <a:buChar char="q"/>
            </a:pPr>
            <a:r>
              <a:rPr lang="en-US" dirty="0" smtClean="0"/>
              <a:t>CAROLINGIAN PERIOD</a:t>
            </a:r>
            <a:r>
              <a:rPr lang="en-US" b="1" dirty="0" smtClean="0"/>
              <a:t> Charlemagne</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752600" cy="6186309"/>
          </a:xfrm>
          <a:prstGeom prst="rect">
            <a:avLst/>
          </a:prstGeom>
          <a:solidFill>
            <a:schemeClr val="accent3">
              <a:lumMod val="40000"/>
              <a:lumOff val="60000"/>
            </a:schemeClr>
          </a:solidFill>
        </p:spPr>
        <p:txBody>
          <a:bodyPr wrap="square" rtlCol="0">
            <a:spAutoFit/>
          </a:bodyPr>
          <a:lstStyle/>
          <a:p>
            <a:r>
              <a:rPr lang="en-US" b="1" u="sng" dirty="0" smtClean="0"/>
              <a:t>Geography</a:t>
            </a:r>
            <a:r>
              <a:rPr lang="en-US" dirty="0" smtClean="0"/>
              <a:t> </a:t>
            </a:r>
            <a:br>
              <a:rPr lang="en-US" dirty="0" smtClean="0"/>
            </a:br>
            <a:r>
              <a:rPr lang="en-US" dirty="0" smtClean="0"/>
              <a:t>Tiber River </a:t>
            </a:r>
            <a:br>
              <a:rPr lang="en-US" dirty="0" smtClean="0"/>
            </a:br>
            <a:r>
              <a:rPr lang="en-US" dirty="0" smtClean="0"/>
              <a:t>Apennines </a:t>
            </a:r>
            <a:br>
              <a:rPr lang="en-US" dirty="0" smtClean="0"/>
            </a:br>
            <a:r>
              <a:rPr lang="en-US" dirty="0" smtClean="0"/>
              <a:t>Ostia </a:t>
            </a:r>
            <a:br>
              <a:rPr lang="en-US" dirty="0" smtClean="0"/>
            </a:br>
            <a:r>
              <a:rPr lang="en-US" dirty="0" smtClean="0"/>
              <a:t>Pompeii </a:t>
            </a:r>
            <a:br>
              <a:rPr lang="en-US" dirty="0" smtClean="0"/>
            </a:br>
            <a:r>
              <a:rPr lang="en-US" dirty="0" smtClean="0"/>
              <a:t>Vesuvius </a:t>
            </a:r>
            <a:br>
              <a:rPr lang="en-US" dirty="0" smtClean="0"/>
            </a:br>
            <a:r>
              <a:rPr lang="en-US" dirty="0" err="1" smtClean="0"/>
              <a:t>Brundisium</a:t>
            </a:r>
            <a:r>
              <a:rPr lang="en-US" dirty="0" smtClean="0"/>
              <a:t> </a:t>
            </a:r>
            <a:br>
              <a:rPr lang="en-US" dirty="0" smtClean="0"/>
            </a:br>
            <a:r>
              <a:rPr lang="en-US" dirty="0" smtClean="0"/>
              <a:t>Sicily </a:t>
            </a:r>
            <a:br>
              <a:rPr lang="en-US" dirty="0" smtClean="0"/>
            </a:br>
            <a:r>
              <a:rPr lang="en-US" dirty="0" smtClean="0"/>
              <a:t>Corsica </a:t>
            </a:r>
            <a:br>
              <a:rPr lang="en-US" dirty="0" smtClean="0"/>
            </a:br>
            <a:r>
              <a:rPr lang="en-US" dirty="0" err="1" smtClean="0"/>
              <a:t>Sardina</a:t>
            </a:r>
            <a:r>
              <a:rPr lang="en-US" dirty="0" smtClean="0"/>
              <a:t> </a:t>
            </a:r>
            <a:br>
              <a:rPr lang="en-US" dirty="0" smtClean="0"/>
            </a:br>
            <a:r>
              <a:rPr lang="en-US" dirty="0" smtClean="0"/>
              <a:t>Capitoline </a:t>
            </a:r>
            <a:br>
              <a:rPr lang="en-US" dirty="0" smtClean="0"/>
            </a:br>
            <a:r>
              <a:rPr lang="en-US" dirty="0" smtClean="0"/>
              <a:t>Palatine </a:t>
            </a:r>
            <a:br>
              <a:rPr lang="en-US" dirty="0" smtClean="0"/>
            </a:br>
            <a:r>
              <a:rPr lang="en-US" dirty="0" smtClean="0"/>
              <a:t>Appian Way </a:t>
            </a:r>
            <a:br>
              <a:rPr lang="en-US" dirty="0" smtClean="0"/>
            </a:br>
            <a:r>
              <a:rPr lang="en-US" dirty="0" smtClean="0"/>
              <a:t>Gibraltar </a:t>
            </a:r>
            <a:br>
              <a:rPr lang="en-US" dirty="0" smtClean="0"/>
            </a:br>
            <a:r>
              <a:rPr lang="en-US" dirty="0" smtClean="0"/>
              <a:t>Carthage </a:t>
            </a:r>
            <a:br>
              <a:rPr lang="en-US" dirty="0" smtClean="0"/>
            </a:br>
            <a:r>
              <a:rPr lang="en-US" dirty="0" smtClean="0"/>
              <a:t>Mare Nostrum </a:t>
            </a:r>
            <a:br>
              <a:rPr lang="en-US" dirty="0" smtClean="0"/>
            </a:br>
            <a:r>
              <a:rPr lang="en-US" dirty="0" err="1" smtClean="0"/>
              <a:t>Orbis</a:t>
            </a:r>
            <a:r>
              <a:rPr lang="en-US" dirty="0" smtClean="0"/>
              <a:t> </a:t>
            </a:r>
            <a:r>
              <a:rPr lang="en-US" dirty="0" err="1" smtClean="0"/>
              <a:t>Terrarum</a:t>
            </a:r>
            <a:r>
              <a:rPr lang="en-US" dirty="0" smtClean="0"/>
              <a:t> </a:t>
            </a:r>
            <a:br>
              <a:rPr lang="en-US" dirty="0" smtClean="0"/>
            </a:br>
            <a:r>
              <a:rPr lang="en-US" dirty="0" smtClean="0"/>
              <a:t>Latium </a:t>
            </a:r>
            <a:br>
              <a:rPr lang="en-US" dirty="0" smtClean="0"/>
            </a:br>
            <a:r>
              <a:rPr lang="en-US" dirty="0" smtClean="0"/>
              <a:t>Etruscans </a:t>
            </a:r>
            <a:br>
              <a:rPr lang="en-US" dirty="0" smtClean="0"/>
            </a:br>
            <a:r>
              <a:rPr lang="en-US" dirty="0" smtClean="0"/>
              <a:t>Troy </a:t>
            </a:r>
            <a:br>
              <a:rPr lang="en-US" dirty="0" smtClean="0"/>
            </a:br>
            <a:r>
              <a:rPr lang="en-US" dirty="0" smtClean="0"/>
              <a:t>Rubicon </a:t>
            </a:r>
          </a:p>
          <a:p>
            <a:endParaRPr lang="en-US" dirty="0"/>
          </a:p>
        </p:txBody>
      </p:sp>
      <p:sp>
        <p:nvSpPr>
          <p:cNvPr id="6" name="TextBox 5"/>
          <p:cNvSpPr txBox="1"/>
          <p:nvPr/>
        </p:nvSpPr>
        <p:spPr>
          <a:xfrm>
            <a:off x="2819400" y="0"/>
            <a:ext cx="2895600" cy="523220"/>
          </a:xfrm>
          <a:prstGeom prst="rect">
            <a:avLst/>
          </a:prstGeom>
          <a:solidFill>
            <a:schemeClr val="accent3"/>
          </a:solidFill>
        </p:spPr>
        <p:txBody>
          <a:bodyPr wrap="square" rtlCol="0">
            <a:spAutoFit/>
          </a:bodyPr>
          <a:lstStyle/>
          <a:p>
            <a:r>
              <a:rPr lang="en-US" sz="2800" b="1" dirty="0" smtClean="0"/>
              <a:t>Things to Review</a:t>
            </a:r>
            <a:endParaRPr lang="en-US" sz="2800" dirty="0"/>
          </a:p>
        </p:txBody>
      </p:sp>
      <p:sp>
        <p:nvSpPr>
          <p:cNvPr id="7" name="TextBox 6"/>
          <p:cNvSpPr txBox="1"/>
          <p:nvPr/>
        </p:nvSpPr>
        <p:spPr>
          <a:xfrm>
            <a:off x="1752600" y="533400"/>
            <a:ext cx="1600200" cy="5632311"/>
          </a:xfrm>
          <a:prstGeom prst="rect">
            <a:avLst/>
          </a:prstGeom>
          <a:solidFill>
            <a:schemeClr val="accent1"/>
          </a:solidFill>
        </p:spPr>
        <p:txBody>
          <a:bodyPr wrap="square" rtlCol="0">
            <a:spAutoFit/>
          </a:bodyPr>
          <a:lstStyle/>
          <a:p>
            <a:r>
              <a:rPr lang="en-US" b="1" u="sng" dirty="0" smtClean="0"/>
              <a:t>People</a:t>
            </a:r>
            <a:r>
              <a:rPr lang="en-US" dirty="0" smtClean="0"/>
              <a:t> </a:t>
            </a:r>
            <a:br>
              <a:rPr lang="en-US" dirty="0" smtClean="0"/>
            </a:br>
            <a:r>
              <a:rPr lang="en-US" dirty="0" smtClean="0"/>
              <a:t>Romulus</a:t>
            </a:r>
          </a:p>
          <a:p>
            <a:r>
              <a:rPr lang="en-US" dirty="0" err="1" smtClean="0"/>
              <a:t>Remus</a:t>
            </a:r>
            <a:r>
              <a:rPr lang="en-US" dirty="0" smtClean="0"/>
              <a:t> </a:t>
            </a:r>
            <a:br>
              <a:rPr lang="en-US" dirty="0" smtClean="0"/>
            </a:br>
            <a:r>
              <a:rPr lang="en-US" dirty="0" smtClean="0"/>
              <a:t>Rhea Silvia/Mars </a:t>
            </a:r>
            <a:br>
              <a:rPr lang="en-US" dirty="0" smtClean="0"/>
            </a:br>
            <a:r>
              <a:rPr lang="en-US" dirty="0" smtClean="0"/>
              <a:t>Cincinnatus </a:t>
            </a:r>
            <a:br>
              <a:rPr lang="en-US" dirty="0" smtClean="0"/>
            </a:br>
            <a:r>
              <a:rPr lang="en-US" dirty="0" err="1" smtClean="0"/>
              <a:t>Horatius</a:t>
            </a:r>
            <a:r>
              <a:rPr lang="en-US" dirty="0" smtClean="0"/>
              <a:t> </a:t>
            </a:r>
            <a:br>
              <a:rPr lang="en-US" dirty="0" smtClean="0"/>
            </a:br>
            <a:r>
              <a:rPr lang="en-US" dirty="0" smtClean="0"/>
              <a:t>Scipio </a:t>
            </a:r>
            <a:br>
              <a:rPr lang="en-US" dirty="0" smtClean="0"/>
            </a:br>
            <a:r>
              <a:rPr lang="en-US" dirty="0" smtClean="0"/>
              <a:t>Hannibal </a:t>
            </a:r>
            <a:br>
              <a:rPr lang="en-US" dirty="0" smtClean="0"/>
            </a:br>
            <a:r>
              <a:rPr lang="en-US" dirty="0" smtClean="0"/>
              <a:t>Gaius </a:t>
            </a:r>
            <a:r>
              <a:rPr lang="en-US" dirty="0" err="1" smtClean="0"/>
              <a:t>lulius</a:t>
            </a:r>
            <a:r>
              <a:rPr lang="en-US" dirty="0" smtClean="0"/>
              <a:t> Caesar </a:t>
            </a:r>
            <a:br>
              <a:rPr lang="en-US" dirty="0" smtClean="0"/>
            </a:br>
            <a:r>
              <a:rPr lang="en-US" dirty="0" smtClean="0"/>
              <a:t>Spartacus </a:t>
            </a:r>
            <a:br>
              <a:rPr lang="en-US" dirty="0" smtClean="0"/>
            </a:br>
            <a:r>
              <a:rPr lang="en-US" dirty="0" smtClean="0"/>
              <a:t>Augustus </a:t>
            </a:r>
            <a:br>
              <a:rPr lang="en-US" dirty="0" smtClean="0"/>
            </a:br>
            <a:r>
              <a:rPr lang="en-US" dirty="0" smtClean="0"/>
              <a:t>Cicero </a:t>
            </a:r>
          </a:p>
          <a:p>
            <a:endParaRPr lang="en-US" dirty="0" smtClean="0"/>
          </a:p>
          <a:p>
            <a:r>
              <a:rPr lang="en-US" b="1" u="sng" dirty="0" smtClean="0"/>
              <a:t>Authors</a:t>
            </a:r>
            <a:r>
              <a:rPr lang="en-US" dirty="0" smtClean="0"/>
              <a:t> </a:t>
            </a:r>
            <a:br>
              <a:rPr lang="en-US" dirty="0" smtClean="0"/>
            </a:br>
            <a:r>
              <a:rPr lang="en-US" dirty="0" smtClean="0"/>
              <a:t>Homer </a:t>
            </a:r>
            <a:br>
              <a:rPr lang="en-US" dirty="0" smtClean="0"/>
            </a:br>
            <a:r>
              <a:rPr lang="en-US" dirty="0" smtClean="0"/>
              <a:t>Ovid </a:t>
            </a:r>
            <a:br>
              <a:rPr lang="en-US" dirty="0" smtClean="0"/>
            </a:br>
            <a:r>
              <a:rPr lang="en-US" dirty="0" smtClean="0"/>
              <a:t>Vergil </a:t>
            </a:r>
            <a:br>
              <a:rPr lang="en-US" dirty="0" smtClean="0"/>
            </a:br>
            <a:r>
              <a:rPr lang="en-US" dirty="0" smtClean="0"/>
              <a:t>Livy (historian)</a:t>
            </a:r>
            <a:endParaRPr lang="en-US" dirty="0"/>
          </a:p>
        </p:txBody>
      </p:sp>
      <p:sp>
        <p:nvSpPr>
          <p:cNvPr id="8" name="TextBox 7"/>
          <p:cNvSpPr txBox="1"/>
          <p:nvPr/>
        </p:nvSpPr>
        <p:spPr>
          <a:xfrm>
            <a:off x="3429000" y="609600"/>
            <a:ext cx="1600200" cy="6186309"/>
          </a:xfrm>
          <a:prstGeom prst="rect">
            <a:avLst/>
          </a:prstGeom>
          <a:solidFill>
            <a:srgbClr val="FFFF00"/>
          </a:solidFill>
        </p:spPr>
        <p:txBody>
          <a:bodyPr wrap="square" rtlCol="0">
            <a:spAutoFit/>
          </a:bodyPr>
          <a:lstStyle/>
          <a:p>
            <a:r>
              <a:rPr lang="en-US" b="1" u="sng" dirty="0" smtClean="0"/>
              <a:t>Meals</a:t>
            </a:r>
            <a:r>
              <a:rPr lang="en-US" dirty="0" smtClean="0"/>
              <a:t> </a:t>
            </a:r>
            <a:br>
              <a:rPr lang="en-US" dirty="0" smtClean="0"/>
            </a:br>
            <a:r>
              <a:rPr lang="en-US" dirty="0" err="1" smtClean="0"/>
              <a:t>ientaculum</a:t>
            </a:r>
            <a:r>
              <a:rPr lang="en-US" dirty="0" smtClean="0"/>
              <a:t> </a:t>
            </a:r>
            <a:br>
              <a:rPr lang="en-US" dirty="0" smtClean="0"/>
            </a:br>
            <a:r>
              <a:rPr lang="en-US" dirty="0" err="1" smtClean="0"/>
              <a:t>prandium</a:t>
            </a:r>
            <a:r>
              <a:rPr lang="en-US" dirty="0" smtClean="0"/>
              <a:t> </a:t>
            </a:r>
            <a:br>
              <a:rPr lang="en-US" dirty="0" smtClean="0"/>
            </a:br>
            <a:r>
              <a:rPr lang="en-US" dirty="0" err="1" smtClean="0"/>
              <a:t>cena</a:t>
            </a:r>
            <a:r>
              <a:rPr lang="en-US" dirty="0" smtClean="0"/>
              <a:t> </a:t>
            </a:r>
          </a:p>
          <a:p>
            <a:r>
              <a:rPr lang="en-US" b="1" u="sng" dirty="0" smtClean="0"/>
              <a:t>Columns</a:t>
            </a:r>
            <a:r>
              <a:rPr lang="en-US" dirty="0" smtClean="0"/>
              <a:t> </a:t>
            </a:r>
            <a:br>
              <a:rPr lang="en-US" dirty="0" smtClean="0"/>
            </a:br>
            <a:r>
              <a:rPr lang="en-US" dirty="0" err="1" smtClean="0"/>
              <a:t>lonian</a:t>
            </a:r>
            <a:r>
              <a:rPr lang="en-US" dirty="0" smtClean="0"/>
              <a:t>  </a:t>
            </a:r>
            <a:br>
              <a:rPr lang="en-US" dirty="0" smtClean="0"/>
            </a:br>
            <a:r>
              <a:rPr lang="en-US" dirty="0" smtClean="0"/>
              <a:t>Doric </a:t>
            </a:r>
            <a:br>
              <a:rPr lang="en-US" dirty="0" smtClean="0"/>
            </a:br>
            <a:r>
              <a:rPr lang="en-US" dirty="0" smtClean="0"/>
              <a:t>Corinthian </a:t>
            </a:r>
          </a:p>
          <a:p>
            <a:r>
              <a:rPr lang="en-US" b="1" u="sng" dirty="0" smtClean="0"/>
              <a:t>Clothing</a:t>
            </a:r>
            <a:r>
              <a:rPr lang="en-US" dirty="0" smtClean="0"/>
              <a:t> </a:t>
            </a:r>
            <a:br>
              <a:rPr lang="en-US" dirty="0" smtClean="0"/>
            </a:br>
            <a:r>
              <a:rPr lang="en-US" dirty="0" smtClean="0"/>
              <a:t>toga </a:t>
            </a:r>
            <a:r>
              <a:rPr lang="en-US" dirty="0" err="1" smtClean="0"/>
              <a:t>virilis</a:t>
            </a:r>
            <a:r>
              <a:rPr lang="en-US" dirty="0" smtClean="0"/>
              <a:t> </a:t>
            </a:r>
            <a:br>
              <a:rPr lang="en-US" dirty="0" smtClean="0"/>
            </a:br>
            <a:r>
              <a:rPr lang="en-US" dirty="0" smtClean="0"/>
              <a:t>toga </a:t>
            </a:r>
            <a:r>
              <a:rPr lang="en-US" dirty="0" err="1" smtClean="0"/>
              <a:t>praetexta</a:t>
            </a:r>
            <a:r>
              <a:rPr lang="en-US" dirty="0" smtClean="0"/>
              <a:t> </a:t>
            </a:r>
            <a:br>
              <a:rPr lang="en-US" dirty="0" smtClean="0"/>
            </a:br>
            <a:r>
              <a:rPr lang="en-US" dirty="0" smtClean="0"/>
              <a:t>toga </a:t>
            </a:r>
            <a:r>
              <a:rPr lang="en-US" dirty="0" err="1" smtClean="0"/>
              <a:t>candida</a:t>
            </a:r>
            <a:r>
              <a:rPr lang="en-US" dirty="0" smtClean="0"/>
              <a:t> </a:t>
            </a:r>
            <a:br>
              <a:rPr lang="en-US" dirty="0" smtClean="0"/>
            </a:br>
            <a:r>
              <a:rPr lang="en-US" dirty="0" err="1" smtClean="0"/>
              <a:t>stola</a:t>
            </a:r>
            <a:r>
              <a:rPr lang="en-US" dirty="0" smtClean="0"/>
              <a:t> </a:t>
            </a:r>
            <a:br>
              <a:rPr lang="en-US" dirty="0" smtClean="0"/>
            </a:br>
            <a:r>
              <a:rPr lang="en-US" dirty="0" err="1" smtClean="0"/>
              <a:t>palla</a:t>
            </a:r>
            <a:r>
              <a:rPr lang="en-US" dirty="0" smtClean="0"/>
              <a:t> </a:t>
            </a:r>
            <a:br>
              <a:rPr lang="en-US" dirty="0" smtClean="0"/>
            </a:br>
            <a:r>
              <a:rPr lang="en-US" dirty="0" smtClean="0"/>
              <a:t>tunica </a:t>
            </a:r>
            <a:br>
              <a:rPr lang="en-US" dirty="0" smtClean="0"/>
            </a:br>
            <a:r>
              <a:rPr lang="en-US" dirty="0" smtClean="0"/>
              <a:t>bulla </a:t>
            </a:r>
            <a:br>
              <a:rPr lang="en-US" dirty="0" smtClean="0"/>
            </a:br>
            <a:r>
              <a:rPr lang="en-US" dirty="0" err="1" smtClean="0"/>
              <a:t>soleae</a:t>
            </a:r>
            <a:r>
              <a:rPr lang="en-US" dirty="0" smtClean="0"/>
              <a:t> </a:t>
            </a:r>
          </a:p>
          <a:p>
            <a:r>
              <a:rPr lang="en-US" b="1" u="sng" dirty="0" smtClean="0"/>
              <a:t>Religion</a:t>
            </a:r>
            <a:r>
              <a:rPr lang="en-US" dirty="0" smtClean="0"/>
              <a:t> </a:t>
            </a:r>
            <a:br>
              <a:rPr lang="en-US" dirty="0" smtClean="0"/>
            </a:br>
            <a:r>
              <a:rPr lang="en-US" dirty="0" smtClean="0"/>
              <a:t>polytheism </a:t>
            </a:r>
            <a:br>
              <a:rPr lang="en-US" dirty="0" smtClean="0"/>
            </a:br>
            <a:r>
              <a:rPr lang="en-US" dirty="0" smtClean="0"/>
              <a:t>Olympians </a:t>
            </a:r>
            <a:br>
              <a:rPr lang="en-US" dirty="0" smtClean="0"/>
            </a:br>
            <a:r>
              <a:rPr lang="en-US" dirty="0" smtClean="0"/>
              <a:t>nectar </a:t>
            </a:r>
            <a:br>
              <a:rPr lang="en-US" dirty="0" smtClean="0"/>
            </a:br>
            <a:r>
              <a:rPr lang="en-US" dirty="0" smtClean="0"/>
              <a:t>ambrosia </a:t>
            </a:r>
            <a:endParaRPr lang="en-US" dirty="0"/>
          </a:p>
        </p:txBody>
      </p:sp>
      <p:sp>
        <p:nvSpPr>
          <p:cNvPr id="9" name="TextBox 8"/>
          <p:cNvSpPr txBox="1"/>
          <p:nvPr/>
        </p:nvSpPr>
        <p:spPr>
          <a:xfrm>
            <a:off x="4953000" y="533400"/>
            <a:ext cx="2133600" cy="5355312"/>
          </a:xfrm>
          <a:prstGeom prst="rect">
            <a:avLst/>
          </a:prstGeom>
          <a:solidFill>
            <a:schemeClr val="accent5">
              <a:lumMod val="20000"/>
              <a:lumOff val="80000"/>
            </a:schemeClr>
          </a:solidFill>
        </p:spPr>
        <p:txBody>
          <a:bodyPr wrap="square" rtlCol="0">
            <a:spAutoFit/>
          </a:bodyPr>
          <a:lstStyle/>
          <a:p>
            <a:r>
              <a:rPr lang="en-US" b="1" u="sng" dirty="0" smtClean="0"/>
              <a:t>Buildings</a:t>
            </a:r>
            <a:r>
              <a:rPr lang="en-US" dirty="0" smtClean="0"/>
              <a:t> </a:t>
            </a:r>
            <a:br>
              <a:rPr lang="en-US" dirty="0" smtClean="0"/>
            </a:br>
            <a:r>
              <a:rPr lang="en-US" dirty="0" smtClean="0"/>
              <a:t>Forum </a:t>
            </a:r>
            <a:br>
              <a:rPr lang="en-US" dirty="0" smtClean="0"/>
            </a:br>
            <a:r>
              <a:rPr lang="en-US" dirty="0" smtClean="0"/>
              <a:t>Curia (senate house) </a:t>
            </a:r>
            <a:br>
              <a:rPr lang="en-US" dirty="0" smtClean="0"/>
            </a:br>
            <a:r>
              <a:rPr lang="en-US" dirty="0" smtClean="0"/>
              <a:t>Basilica (law court) </a:t>
            </a:r>
            <a:br>
              <a:rPr lang="en-US" dirty="0" smtClean="0"/>
            </a:br>
            <a:r>
              <a:rPr lang="en-US" dirty="0" smtClean="0"/>
              <a:t>rostra (speaker's platform) </a:t>
            </a:r>
            <a:br>
              <a:rPr lang="en-US" dirty="0" smtClean="0"/>
            </a:br>
            <a:r>
              <a:rPr lang="en-US" dirty="0" smtClean="0"/>
              <a:t>Circus </a:t>
            </a:r>
            <a:r>
              <a:rPr lang="en-US" dirty="0" err="1" smtClean="0"/>
              <a:t>Maximus</a:t>
            </a:r>
            <a:r>
              <a:rPr lang="en-US" dirty="0" smtClean="0"/>
              <a:t> </a:t>
            </a:r>
            <a:br>
              <a:rPr lang="en-US" dirty="0" smtClean="0"/>
            </a:br>
            <a:r>
              <a:rPr lang="en-US" dirty="0" smtClean="0"/>
              <a:t>Pantheon </a:t>
            </a:r>
            <a:br>
              <a:rPr lang="en-US" dirty="0" smtClean="0"/>
            </a:br>
            <a:r>
              <a:rPr lang="en-US" dirty="0" smtClean="0"/>
              <a:t>Parthenon </a:t>
            </a:r>
            <a:br>
              <a:rPr lang="en-US" dirty="0" smtClean="0"/>
            </a:br>
            <a:r>
              <a:rPr lang="en-US" dirty="0" smtClean="0"/>
              <a:t>Acropolis </a:t>
            </a:r>
            <a:br>
              <a:rPr lang="en-US" dirty="0" smtClean="0"/>
            </a:br>
            <a:r>
              <a:rPr lang="en-US" dirty="0" err="1" smtClean="0"/>
              <a:t>Colosseum</a:t>
            </a:r>
            <a:r>
              <a:rPr lang="en-US" dirty="0" smtClean="0"/>
              <a:t> </a:t>
            </a:r>
            <a:br>
              <a:rPr lang="en-US" dirty="0" smtClean="0"/>
            </a:br>
            <a:r>
              <a:rPr lang="en-US" dirty="0" smtClean="0"/>
              <a:t>Campus </a:t>
            </a:r>
            <a:r>
              <a:rPr lang="en-US" dirty="0" err="1" smtClean="0"/>
              <a:t>Martius</a:t>
            </a:r>
            <a:r>
              <a:rPr lang="en-US" dirty="0" smtClean="0"/>
              <a:t> </a:t>
            </a:r>
            <a:br>
              <a:rPr lang="en-US" dirty="0" smtClean="0"/>
            </a:br>
            <a:r>
              <a:rPr lang="en-US" dirty="0" err="1" smtClean="0"/>
              <a:t>Cloaca</a:t>
            </a:r>
            <a:r>
              <a:rPr lang="en-US" dirty="0" smtClean="0"/>
              <a:t> Maxima arch </a:t>
            </a:r>
            <a:br>
              <a:rPr lang="en-US" dirty="0" smtClean="0"/>
            </a:br>
            <a:r>
              <a:rPr lang="en-US" dirty="0" smtClean="0"/>
              <a:t>dome </a:t>
            </a:r>
            <a:br>
              <a:rPr lang="en-US" dirty="0" smtClean="0"/>
            </a:br>
            <a:r>
              <a:rPr lang="en-US" dirty="0" smtClean="0"/>
              <a:t>aqueduct </a:t>
            </a:r>
          </a:p>
          <a:p>
            <a:r>
              <a:rPr lang="en-US" b="1" u="sng" dirty="0" err="1" smtClean="0"/>
              <a:t>Thermae</a:t>
            </a:r>
            <a:r>
              <a:rPr lang="en-US" b="1" u="sng" dirty="0" smtClean="0"/>
              <a:t>, </a:t>
            </a:r>
            <a:r>
              <a:rPr lang="en-US" b="1" u="sng" dirty="0" err="1" smtClean="0"/>
              <a:t>Balnei</a:t>
            </a:r>
            <a:r>
              <a:rPr lang="en-US" dirty="0" smtClean="0"/>
              <a:t> </a:t>
            </a:r>
            <a:br>
              <a:rPr lang="en-US" dirty="0" smtClean="0"/>
            </a:br>
            <a:r>
              <a:rPr lang="en-US" dirty="0" smtClean="0"/>
              <a:t>caldarium </a:t>
            </a:r>
            <a:br>
              <a:rPr lang="en-US" dirty="0" smtClean="0"/>
            </a:br>
            <a:r>
              <a:rPr lang="en-US" dirty="0" err="1" smtClean="0"/>
              <a:t>tepidarium</a:t>
            </a:r>
            <a:r>
              <a:rPr lang="en-US" dirty="0" smtClean="0"/>
              <a:t> </a:t>
            </a:r>
            <a:br>
              <a:rPr lang="en-US" dirty="0" smtClean="0"/>
            </a:br>
            <a:r>
              <a:rPr lang="en-US" dirty="0" err="1" smtClean="0"/>
              <a:t>frigidarium</a:t>
            </a:r>
            <a:endParaRPr lang="en-US" dirty="0"/>
          </a:p>
        </p:txBody>
      </p:sp>
      <p:sp>
        <p:nvSpPr>
          <p:cNvPr id="10" name="TextBox 9"/>
          <p:cNvSpPr txBox="1"/>
          <p:nvPr/>
        </p:nvSpPr>
        <p:spPr>
          <a:xfrm>
            <a:off x="7010400" y="0"/>
            <a:ext cx="2133600" cy="6632585"/>
          </a:xfrm>
          <a:prstGeom prst="rect">
            <a:avLst/>
          </a:prstGeom>
          <a:solidFill>
            <a:schemeClr val="accent2">
              <a:lumMod val="60000"/>
              <a:lumOff val="40000"/>
            </a:schemeClr>
          </a:solidFill>
        </p:spPr>
        <p:txBody>
          <a:bodyPr wrap="square" rtlCol="0">
            <a:spAutoFit/>
          </a:bodyPr>
          <a:lstStyle/>
          <a:p>
            <a:r>
              <a:rPr lang="en-US" sz="1700" b="1" u="sng" dirty="0" smtClean="0"/>
              <a:t>Names</a:t>
            </a:r>
            <a:r>
              <a:rPr lang="en-US" sz="1700" dirty="0" smtClean="0"/>
              <a:t> </a:t>
            </a:r>
            <a:br>
              <a:rPr lang="en-US" sz="1700" dirty="0" smtClean="0"/>
            </a:br>
            <a:r>
              <a:rPr lang="en-US" sz="1700" dirty="0" err="1" smtClean="0"/>
              <a:t>nomen</a:t>
            </a:r>
            <a:r>
              <a:rPr lang="en-US" sz="1700" dirty="0" smtClean="0"/>
              <a:t> </a:t>
            </a:r>
            <a:br>
              <a:rPr lang="en-US" sz="1700" dirty="0" smtClean="0"/>
            </a:br>
            <a:r>
              <a:rPr lang="en-US" sz="1700" dirty="0" err="1" smtClean="0"/>
              <a:t>praenomen</a:t>
            </a:r>
            <a:r>
              <a:rPr lang="en-US" sz="1700" dirty="0" smtClean="0"/>
              <a:t> </a:t>
            </a:r>
            <a:br>
              <a:rPr lang="en-US" sz="1700" dirty="0" smtClean="0"/>
            </a:br>
            <a:r>
              <a:rPr lang="en-US" sz="1700" dirty="0" smtClean="0"/>
              <a:t>cognomen </a:t>
            </a:r>
            <a:br>
              <a:rPr lang="en-US" sz="1700" dirty="0" smtClean="0"/>
            </a:br>
            <a:r>
              <a:rPr lang="en-US" sz="1700" dirty="0" err="1" smtClean="0"/>
              <a:t>Lares</a:t>
            </a:r>
            <a:r>
              <a:rPr lang="en-US" sz="1700" dirty="0" smtClean="0"/>
              <a:t>/</a:t>
            </a:r>
            <a:r>
              <a:rPr lang="en-US" sz="1700" dirty="0" err="1" smtClean="0"/>
              <a:t>Penates</a:t>
            </a:r>
            <a:r>
              <a:rPr lang="en-US" sz="1700" dirty="0" smtClean="0"/>
              <a:t> </a:t>
            </a:r>
            <a:br>
              <a:rPr lang="en-US" sz="1700" dirty="0" smtClean="0"/>
            </a:br>
            <a:r>
              <a:rPr lang="en-US" sz="1700" dirty="0" err="1" smtClean="0"/>
              <a:t>Lararium</a:t>
            </a:r>
            <a:r>
              <a:rPr lang="en-US" sz="1700" dirty="0" smtClean="0"/>
              <a:t> </a:t>
            </a:r>
            <a:br>
              <a:rPr lang="en-US" sz="1700" dirty="0" smtClean="0"/>
            </a:br>
            <a:r>
              <a:rPr lang="en-US" sz="1700" dirty="0" smtClean="0"/>
              <a:t>genius/</a:t>
            </a:r>
            <a:r>
              <a:rPr lang="en-US" sz="1700" dirty="0" err="1" smtClean="0"/>
              <a:t>juno</a:t>
            </a:r>
            <a:r>
              <a:rPr lang="en-US" sz="1700" dirty="0" smtClean="0"/>
              <a:t> </a:t>
            </a:r>
            <a:br>
              <a:rPr lang="en-US" sz="1700" dirty="0" smtClean="0"/>
            </a:br>
            <a:r>
              <a:rPr lang="en-US" sz="1700" dirty="0" err="1" smtClean="0"/>
              <a:t>pontifex</a:t>
            </a:r>
            <a:r>
              <a:rPr lang="en-US" sz="1700" dirty="0" smtClean="0"/>
              <a:t> </a:t>
            </a:r>
            <a:r>
              <a:rPr lang="en-US" sz="1700" dirty="0" err="1" smtClean="0"/>
              <a:t>maximus</a:t>
            </a:r>
            <a:r>
              <a:rPr lang="en-US" sz="1700" dirty="0" smtClean="0"/>
              <a:t> </a:t>
            </a:r>
            <a:br>
              <a:rPr lang="en-US" sz="1700" dirty="0" smtClean="0"/>
            </a:br>
            <a:r>
              <a:rPr lang="en-US" sz="1700" dirty="0" err="1" smtClean="0"/>
              <a:t>haruspex</a:t>
            </a:r>
            <a:r>
              <a:rPr lang="en-US" sz="1700" dirty="0" smtClean="0"/>
              <a:t> </a:t>
            </a:r>
            <a:br>
              <a:rPr lang="en-US" sz="1700" dirty="0" smtClean="0"/>
            </a:br>
            <a:r>
              <a:rPr lang="en-US" sz="1700" dirty="0" smtClean="0"/>
              <a:t>augur </a:t>
            </a:r>
          </a:p>
          <a:p>
            <a:r>
              <a:rPr lang="en-US" sz="1700" b="1" u="sng" dirty="0" smtClean="0"/>
              <a:t>Housing</a:t>
            </a:r>
            <a:r>
              <a:rPr lang="en-US" sz="1700" dirty="0" smtClean="0"/>
              <a:t> </a:t>
            </a:r>
            <a:br>
              <a:rPr lang="en-US" sz="1700" dirty="0" smtClean="0"/>
            </a:br>
            <a:r>
              <a:rPr lang="en-US" sz="1700" dirty="0" err="1" smtClean="0"/>
              <a:t>Domus</a:t>
            </a:r>
            <a:r>
              <a:rPr lang="en-US" sz="1700" dirty="0" smtClean="0"/>
              <a:t> </a:t>
            </a:r>
            <a:br>
              <a:rPr lang="en-US" sz="1700" dirty="0" smtClean="0"/>
            </a:br>
            <a:r>
              <a:rPr lang="en-US" sz="1700" dirty="0" err="1" smtClean="0"/>
              <a:t>Insulae</a:t>
            </a:r>
            <a:r>
              <a:rPr lang="en-US" sz="1700" dirty="0" smtClean="0"/>
              <a:t> (apartment) </a:t>
            </a:r>
            <a:br>
              <a:rPr lang="en-US" sz="1700" dirty="0" smtClean="0"/>
            </a:br>
            <a:r>
              <a:rPr lang="en-US" sz="1700" dirty="0" smtClean="0"/>
              <a:t>Villa, </a:t>
            </a:r>
            <a:r>
              <a:rPr lang="en-US" sz="1700" dirty="0" err="1" smtClean="0"/>
              <a:t>rustica</a:t>
            </a:r>
            <a:r>
              <a:rPr lang="en-US" sz="1700" dirty="0" smtClean="0"/>
              <a:t> &amp; </a:t>
            </a:r>
            <a:r>
              <a:rPr lang="en-US" sz="1700" dirty="0" err="1" smtClean="0"/>
              <a:t>urbana</a:t>
            </a:r>
            <a:r>
              <a:rPr lang="en-US" sz="1700" dirty="0" smtClean="0"/>
              <a:t> </a:t>
            </a:r>
            <a:br>
              <a:rPr lang="en-US" sz="1700" dirty="0" smtClean="0"/>
            </a:br>
            <a:r>
              <a:rPr lang="en-US" sz="1700" dirty="0" err="1" smtClean="0"/>
              <a:t>Taberna</a:t>
            </a:r>
            <a:r>
              <a:rPr lang="en-US" sz="1700" dirty="0" smtClean="0"/>
              <a:t> (shops) </a:t>
            </a:r>
            <a:br>
              <a:rPr lang="en-US" sz="1700" dirty="0" smtClean="0"/>
            </a:br>
            <a:r>
              <a:rPr lang="en-US" sz="1700" dirty="0" smtClean="0"/>
              <a:t>Atrium </a:t>
            </a:r>
            <a:br>
              <a:rPr lang="en-US" sz="1700" dirty="0" smtClean="0"/>
            </a:br>
            <a:r>
              <a:rPr lang="en-US" sz="1700" dirty="0" err="1" smtClean="0"/>
              <a:t>Impluvium</a:t>
            </a:r>
            <a:r>
              <a:rPr lang="en-US" sz="1700" dirty="0" smtClean="0"/>
              <a:t> </a:t>
            </a:r>
            <a:br>
              <a:rPr lang="en-US" sz="1700" dirty="0" smtClean="0"/>
            </a:br>
            <a:r>
              <a:rPr lang="en-US" sz="1700" dirty="0" err="1" smtClean="0"/>
              <a:t>Compluvium</a:t>
            </a:r>
            <a:r>
              <a:rPr lang="en-US" sz="1700" dirty="0" smtClean="0"/>
              <a:t> </a:t>
            </a:r>
            <a:br>
              <a:rPr lang="en-US" sz="1700" dirty="0" smtClean="0"/>
            </a:br>
            <a:r>
              <a:rPr lang="en-US" sz="1700" dirty="0" err="1" smtClean="0"/>
              <a:t>Tablinum</a:t>
            </a:r>
            <a:r>
              <a:rPr lang="en-US" sz="1700" dirty="0" smtClean="0"/>
              <a:t> </a:t>
            </a:r>
            <a:br>
              <a:rPr lang="en-US" sz="1700" dirty="0" smtClean="0"/>
            </a:br>
            <a:r>
              <a:rPr lang="en-US" sz="1700" dirty="0" smtClean="0"/>
              <a:t>Cubiculum </a:t>
            </a:r>
            <a:br>
              <a:rPr lang="en-US" sz="1700" dirty="0" smtClean="0"/>
            </a:br>
            <a:r>
              <a:rPr lang="en-US" sz="1700" dirty="0" err="1" smtClean="0"/>
              <a:t>Culina</a:t>
            </a:r>
            <a:r>
              <a:rPr lang="en-US" sz="1700" dirty="0" smtClean="0"/>
              <a:t> </a:t>
            </a:r>
            <a:br>
              <a:rPr lang="en-US" sz="1700" dirty="0" smtClean="0"/>
            </a:br>
            <a:r>
              <a:rPr lang="en-US" sz="1700" dirty="0" err="1" smtClean="0"/>
              <a:t>triclinium</a:t>
            </a:r>
            <a:r>
              <a:rPr lang="en-US" sz="1700" dirty="0" smtClean="0"/>
              <a:t> </a:t>
            </a:r>
            <a:br>
              <a:rPr lang="en-US" sz="1700" dirty="0" smtClean="0"/>
            </a:br>
            <a:r>
              <a:rPr lang="en-US" sz="1700" dirty="0" err="1" smtClean="0"/>
              <a:t>peristilium</a:t>
            </a:r>
            <a:r>
              <a:rPr lang="en-US" sz="1700" dirty="0" smtClean="0"/>
              <a:t> </a:t>
            </a:r>
            <a:br>
              <a:rPr lang="en-US" sz="1700" dirty="0" smtClean="0"/>
            </a:br>
            <a:r>
              <a:rPr lang="en-US" sz="1700" dirty="0" err="1" smtClean="0"/>
              <a:t>ianua</a:t>
            </a:r>
            <a:r>
              <a:rPr lang="en-US" sz="1700" dirty="0" smtClean="0"/>
              <a:t> </a:t>
            </a:r>
            <a:br>
              <a:rPr lang="en-US" sz="1700" dirty="0" smtClean="0"/>
            </a:br>
            <a:r>
              <a:rPr lang="en-US" sz="1700" dirty="0" smtClean="0"/>
              <a:t>janitor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6963445"/>
          </a:xfrm>
          <a:prstGeom prst="rect">
            <a:avLst/>
          </a:prstGeom>
          <a:noFill/>
        </p:spPr>
        <p:txBody>
          <a:bodyPr wrap="square" rtlCol="0">
            <a:spAutoFit/>
          </a:bodyPr>
          <a:lstStyle/>
          <a:p>
            <a:pPr algn="ctr"/>
            <a:r>
              <a:rPr lang="en-US" sz="2000" b="1" dirty="0" err="1" smtClean="0"/>
              <a:t>Cursus</a:t>
            </a:r>
            <a:r>
              <a:rPr lang="en-US" sz="2000" b="1" dirty="0" smtClean="0"/>
              <a:t> </a:t>
            </a:r>
            <a:r>
              <a:rPr lang="en-US" sz="2000" b="1" dirty="0" err="1" smtClean="0"/>
              <a:t>Honorum</a:t>
            </a:r>
            <a:r>
              <a:rPr lang="en-US" sz="2000" b="1" dirty="0" smtClean="0"/>
              <a:t> – “The Sequence of Offices”</a:t>
            </a:r>
          </a:p>
          <a:p>
            <a:pPr algn="ctr"/>
            <a:endParaRPr lang="en-US" sz="2000" b="1" dirty="0" smtClean="0"/>
          </a:p>
          <a:p>
            <a:r>
              <a:rPr lang="en-US" sz="1600" i="1" u="sng" dirty="0" err="1" smtClean="0"/>
              <a:t>Cursus</a:t>
            </a:r>
            <a:r>
              <a:rPr lang="en-US" sz="1600" i="1" u="sng" dirty="0" smtClean="0"/>
              <a:t> </a:t>
            </a:r>
            <a:r>
              <a:rPr lang="en-US" sz="1600" i="1" u="sng" dirty="0" err="1" smtClean="0"/>
              <a:t>Honorum</a:t>
            </a:r>
            <a:r>
              <a:rPr lang="en-US" sz="1600" i="1" u="sng" dirty="0" smtClean="0"/>
              <a:t> </a:t>
            </a:r>
            <a:r>
              <a:rPr lang="en-US" sz="1600" i="1" dirty="0" smtClean="0"/>
              <a:t>-</a:t>
            </a:r>
            <a:r>
              <a:rPr lang="en-US" sz="1600" dirty="0" smtClean="0"/>
              <a:t>A</a:t>
            </a:r>
            <a:r>
              <a:rPr lang="en-US" sz="1600" i="1" dirty="0" smtClean="0"/>
              <a:t> </a:t>
            </a:r>
            <a:r>
              <a:rPr lang="en-US" sz="1600" dirty="0" smtClean="0"/>
              <a:t>series of political offices which had to be held in sequence for one to become Consul. Usually open only to Patricians (wealthiest class of Roman citizens) since Plebeians (lowest class of Roman citizens) were generally excluded from the </a:t>
            </a:r>
            <a:r>
              <a:rPr lang="en-US" sz="1600" dirty="0" err="1" smtClean="0"/>
              <a:t>Cursus</a:t>
            </a:r>
            <a:r>
              <a:rPr lang="en-US" sz="1600" dirty="0" smtClean="0"/>
              <a:t> </a:t>
            </a:r>
            <a:r>
              <a:rPr lang="en-US" sz="1600" dirty="0" err="1" smtClean="0"/>
              <a:t>Honorum</a:t>
            </a:r>
            <a:r>
              <a:rPr lang="en-US" sz="1600" dirty="0" smtClean="0"/>
              <a:t>. </a:t>
            </a:r>
          </a:p>
          <a:p>
            <a:endParaRPr lang="en-US" dirty="0" smtClean="0"/>
          </a:p>
          <a:p>
            <a:pPr>
              <a:buFont typeface="Wingdings" pitchFamily="2" charset="2"/>
              <a:buChar char="q"/>
            </a:pPr>
            <a:r>
              <a:rPr lang="en-US" b="1" dirty="0" smtClean="0"/>
              <a:t> </a:t>
            </a:r>
            <a:r>
              <a:rPr lang="en-US" b="1" dirty="0" err="1" smtClean="0"/>
              <a:t>Quaestor</a:t>
            </a:r>
            <a:r>
              <a:rPr lang="en-US" dirty="0" smtClean="0"/>
              <a:t>-The first office which had to be held in a political career. Each year 20 men were elected to serve as </a:t>
            </a:r>
            <a:r>
              <a:rPr lang="en-US" dirty="0" err="1" smtClean="0"/>
              <a:t>Quaestors</a:t>
            </a:r>
            <a:r>
              <a:rPr lang="en-US" dirty="0" smtClean="0"/>
              <a:t>, i.e. secretary/treasurers. </a:t>
            </a:r>
          </a:p>
          <a:p>
            <a:pPr>
              <a:buFont typeface="Wingdings" pitchFamily="2" charset="2"/>
              <a:buChar char="q"/>
            </a:pPr>
            <a:r>
              <a:rPr lang="en-US" b="1" dirty="0" smtClean="0"/>
              <a:t> </a:t>
            </a:r>
            <a:r>
              <a:rPr lang="en-US" b="1" dirty="0" err="1" smtClean="0"/>
              <a:t>Aedile</a:t>
            </a:r>
            <a:r>
              <a:rPr lang="en-US" dirty="0" smtClean="0"/>
              <a:t>-Each year four men were elected to serve as </a:t>
            </a:r>
            <a:r>
              <a:rPr lang="en-US" dirty="0" err="1" smtClean="0"/>
              <a:t>Aediles</a:t>
            </a:r>
            <a:r>
              <a:rPr lang="en-US" dirty="0" smtClean="0"/>
              <a:t>, i.e. managers of public buildings, services and entertainments. While this was not a required office in the </a:t>
            </a:r>
            <a:r>
              <a:rPr lang="en-US" dirty="0" err="1" smtClean="0"/>
              <a:t>Cursus</a:t>
            </a:r>
            <a:r>
              <a:rPr lang="en-US" dirty="0" smtClean="0"/>
              <a:t> </a:t>
            </a:r>
            <a:r>
              <a:rPr lang="en-US" dirty="0" err="1" smtClean="0"/>
              <a:t>Honorum</a:t>
            </a:r>
            <a:r>
              <a:rPr lang="en-US" dirty="0" smtClean="0"/>
              <a:t>, it was one which allowed a young politician to become popular with the people by spending his own money to make urban improvements. </a:t>
            </a:r>
          </a:p>
          <a:p>
            <a:pPr>
              <a:buFont typeface="Wingdings" pitchFamily="2" charset="2"/>
              <a:buChar char="q"/>
            </a:pPr>
            <a:r>
              <a:rPr lang="en-US" b="1" dirty="0" smtClean="0"/>
              <a:t> Praetor</a:t>
            </a:r>
            <a:r>
              <a:rPr lang="en-US" dirty="0" smtClean="0"/>
              <a:t>-The second office which had to be held In a political career. Each year eight men were elected to serve as Praetors, i.e. judges. </a:t>
            </a:r>
          </a:p>
          <a:p>
            <a:pPr>
              <a:buFont typeface="Wingdings" pitchFamily="2" charset="2"/>
              <a:buChar char="q"/>
            </a:pPr>
            <a:r>
              <a:rPr lang="en-US" b="1" dirty="0" smtClean="0"/>
              <a:t> Consul</a:t>
            </a:r>
            <a:r>
              <a:rPr lang="en-US" dirty="0" smtClean="0"/>
              <a:t>-The third and highest office of the </a:t>
            </a:r>
            <a:r>
              <a:rPr lang="en-US" dirty="0" err="1" smtClean="0"/>
              <a:t>Cursus</a:t>
            </a:r>
            <a:r>
              <a:rPr lang="en-US" dirty="0" smtClean="0"/>
              <a:t> </a:t>
            </a:r>
            <a:r>
              <a:rPr lang="en-US" dirty="0" err="1" smtClean="0"/>
              <a:t>Honorum</a:t>
            </a:r>
            <a:r>
              <a:rPr lang="en-US" dirty="0" smtClean="0"/>
              <a:t>. Each year two men were elected to serve as Consuls. I.e. Heads of State. </a:t>
            </a:r>
          </a:p>
          <a:p>
            <a:r>
              <a:rPr lang="en-US" dirty="0" smtClean="0"/>
              <a:t>-------</a:t>
            </a:r>
          </a:p>
          <a:p>
            <a:pPr>
              <a:buFont typeface="Wingdings" pitchFamily="2" charset="2"/>
              <a:buChar char="q"/>
            </a:pPr>
            <a:r>
              <a:rPr lang="en-US" b="1" dirty="0" smtClean="0"/>
              <a:t> Censor</a:t>
            </a:r>
            <a:r>
              <a:rPr lang="en-US" dirty="0" smtClean="0"/>
              <a:t> -</a:t>
            </a:r>
            <a:r>
              <a:rPr lang="en-US" sz="1600" dirty="0" smtClean="0"/>
              <a:t>Although the office of Censor was frequently a logical next step for a Magistrate who had served as Consul, It was not limited to Patricians who had completed the </a:t>
            </a:r>
            <a:r>
              <a:rPr lang="en-US" sz="1600" i="1" dirty="0" err="1" smtClean="0"/>
              <a:t>Cursus</a:t>
            </a:r>
            <a:r>
              <a:rPr lang="en-US" sz="1600" i="1" dirty="0" smtClean="0"/>
              <a:t> </a:t>
            </a:r>
            <a:r>
              <a:rPr lang="en-US" sz="1600" i="1" dirty="0" err="1" smtClean="0"/>
              <a:t>Honorum</a:t>
            </a:r>
            <a:r>
              <a:rPr lang="en-US" sz="1600" dirty="0" smtClean="0"/>
              <a:t>. Every live years two men were elected to serve as Censors, i.e. Census Takers and Guardians of the Public Mores (highly regarded virtues and personal codes of behavior). The term of office for a Censor was 18 months, and after 339 B.C. It was required by law that one of the Censors be elected from the ranks of the Plebeians. </a:t>
            </a:r>
          </a:p>
          <a:p>
            <a:endParaRPr lang="en-US" sz="1600" dirty="0" smtClean="0"/>
          </a:p>
          <a:p>
            <a:r>
              <a:rPr lang="en-US" sz="1050" dirty="0" smtClean="0"/>
              <a:t>[Courtesy of "Study Sheets for Latin Cultural Drill Tapes," by Dr. B.F. </a:t>
            </a:r>
            <a:r>
              <a:rPr lang="en-US" sz="1050" dirty="0" err="1" smtClean="0"/>
              <a:t>Barcio</a:t>
            </a:r>
            <a:r>
              <a:rPr lang="en-US" sz="1050" dirty="0" smtClean="0"/>
              <a:t>, L.H.D.  </a:t>
            </a:r>
            <a:r>
              <a:rPr lang="en-US" sz="1050" dirty="0" err="1" smtClean="0"/>
              <a:t>Pompeiiana</a:t>
            </a:r>
            <a:r>
              <a:rPr lang="en-US" sz="1050" dirty="0" smtClean="0"/>
              <a:t>, Inc. Indianapolis, IN ]</a:t>
            </a:r>
            <a:endParaRPr lang="en-US" sz="1100"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838200"/>
            <a:ext cx="8229600" cy="6601807"/>
          </a:xfrm>
          <a:prstGeom prst="rect">
            <a:avLst/>
          </a:prstGeom>
          <a:noFill/>
        </p:spPr>
        <p:txBody>
          <a:bodyPr wrap="square" rtlCol="0">
            <a:spAutoFit/>
          </a:bodyPr>
          <a:lstStyle/>
          <a:p>
            <a:r>
              <a:rPr lang="en-US" dirty="0" smtClean="0"/>
              <a:t>Other information and technical language:</a:t>
            </a:r>
          </a:p>
          <a:p>
            <a:endParaRPr lang="en-US" b="1" dirty="0" smtClean="0"/>
          </a:p>
          <a:p>
            <a:pPr>
              <a:buFont typeface="Wingdings" pitchFamily="2" charset="2"/>
              <a:buChar char="q"/>
            </a:pPr>
            <a:r>
              <a:rPr lang="en-US" b="1" dirty="0" smtClean="0"/>
              <a:t> Military</a:t>
            </a:r>
            <a:endParaRPr lang="en-US" dirty="0" smtClean="0"/>
          </a:p>
          <a:p>
            <a:r>
              <a:rPr lang="en-US" dirty="0" smtClean="0"/>
              <a:t>bellum (war), </a:t>
            </a:r>
            <a:r>
              <a:rPr lang="en-US" dirty="0" err="1" smtClean="0"/>
              <a:t>legatus</a:t>
            </a:r>
            <a:r>
              <a:rPr lang="en-US" dirty="0" smtClean="0"/>
              <a:t> (lieutenant), </a:t>
            </a:r>
            <a:r>
              <a:rPr lang="en-US" dirty="0" err="1" smtClean="0"/>
              <a:t>socius</a:t>
            </a:r>
            <a:r>
              <a:rPr lang="en-US" dirty="0" smtClean="0"/>
              <a:t> (ally), miles (soldier), </a:t>
            </a:r>
            <a:r>
              <a:rPr lang="en-US" dirty="0" err="1" smtClean="0"/>
              <a:t>nauta</a:t>
            </a:r>
            <a:r>
              <a:rPr lang="en-US" dirty="0" smtClean="0"/>
              <a:t> (sailor), imperator (general),  </a:t>
            </a:r>
            <a:r>
              <a:rPr lang="en-US" dirty="0" err="1" smtClean="0"/>
              <a:t>oppidum</a:t>
            </a:r>
            <a:r>
              <a:rPr lang="en-US" dirty="0" smtClean="0"/>
              <a:t> (town), </a:t>
            </a:r>
            <a:r>
              <a:rPr lang="en-US" dirty="0" err="1" smtClean="0"/>
              <a:t>castra</a:t>
            </a:r>
            <a:r>
              <a:rPr lang="en-US" dirty="0" smtClean="0"/>
              <a:t> (camp),  </a:t>
            </a:r>
            <a:r>
              <a:rPr lang="en-US" dirty="0" err="1" smtClean="0"/>
              <a:t>navis</a:t>
            </a:r>
            <a:r>
              <a:rPr lang="en-US" dirty="0" smtClean="0"/>
              <a:t> (ship),  </a:t>
            </a:r>
            <a:r>
              <a:rPr lang="en-US" dirty="0" err="1" smtClean="0"/>
              <a:t>hostis</a:t>
            </a:r>
            <a:r>
              <a:rPr lang="en-US" dirty="0" smtClean="0"/>
              <a:t> (enemy),  dux (leader), </a:t>
            </a:r>
            <a:r>
              <a:rPr lang="en-US" dirty="0" err="1" smtClean="0"/>
              <a:t>gladius</a:t>
            </a:r>
            <a:r>
              <a:rPr lang="en-US" dirty="0" smtClean="0"/>
              <a:t> (sword),  </a:t>
            </a:r>
            <a:r>
              <a:rPr lang="en-US" dirty="0" err="1" smtClean="0"/>
              <a:t>legio</a:t>
            </a:r>
            <a:r>
              <a:rPr lang="en-US" dirty="0" smtClean="0"/>
              <a:t> (legion), </a:t>
            </a:r>
            <a:r>
              <a:rPr lang="en-US" dirty="0" err="1" smtClean="0"/>
              <a:t>signum</a:t>
            </a:r>
            <a:r>
              <a:rPr lang="en-US" dirty="0" smtClean="0"/>
              <a:t> (military standard)</a:t>
            </a:r>
          </a:p>
          <a:p>
            <a:endParaRPr lang="en-US" sz="900" b="1" dirty="0" smtClean="0"/>
          </a:p>
          <a:p>
            <a:pPr>
              <a:buFont typeface="Wingdings" pitchFamily="2" charset="2"/>
              <a:buChar char="q"/>
            </a:pPr>
            <a:r>
              <a:rPr lang="en-US" b="1" dirty="0" smtClean="0"/>
              <a:t> Trojan War (circa 1200 BC)</a:t>
            </a:r>
            <a:endParaRPr lang="en-US" dirty="0" smtClean="0"/>
          </a:p>
          <a:p>
            <a:r>
              <a:rPr lang="en-US" i="1" dirty="0" smtClean="0"/>
              <a:t>Trojans</a:t>
            </a:r>
            <a:r>
              <a:rPr lang="en-US" dirty="0" smtClean="0"/>
              <a:t> vs. </a:t>
            </a:r>
            <a:r>
              <a:rPr lang="en-US" i="1" dirty="0" smtClean="0"/>
              <a:t>Greeks…</a:t>
            </a:r>
            <a:r>
              <a:rPr lang="en-US" dirty="0" smtClean="0"/>
              <a:t> Greek author of the</a:t>
            </a:r>
            <a:r>
              <a:rPr lang="en-US" i="1" dirty="0" smtClean="0"/>
              <a:t> Iliad </a:t>
            </a:r>
            <a:r>
              <a:rPr lang="en-US" dirty="0" smtClean="0"/>
              <a:t>=  Homer, </a:t>
            </a:r>
            <a:r>
              <a:rPr lang="en-US" dirty="0" err="1" smtClean="0"/>
              <a:t>Priam</a:t>
            </a:r>
            <a:r>
              <a:rPr lang="en-US" dirty="0" smtClean="0"/>
              <a:t> (King of Troy), Hecuba (wife of </a:t>
            </a:r>
            <a:r>
              <a:rPr lang="en-US" dirty="0" err="1" smtClean="0"/>
              <a:t>Priam</a:t>
            </a:r>
            <a:r>
              <a:rPr lang="en-US" dirty="0" smtClean="0"/>
              <a:t>),  Agamemnon (leader of Greek forces),  Trojan Horse,  Hector (best Trojan fighter),  Achilles (best Greek fighter), Aeneas (Trojan who escapes and settles in Italy</a:t>
            </a:r>
            <a:r>
              <a:rPr lang="en-US" dirty="0" smtClean="0">
                <a:sym typeface="Wingdings" pitchFamily="2" charset="2"/>
              </a:rPr>
              <a:t> see Vergil’s </a:t>
            </a:r>
            <a:r>
              <a:rPr lang="en-US" i="1" dirty="0" err="1" smtClean="0">
                <a:sym typeface="Wingdings" pitchFamily="2" charset="2"/>
              </a:rPr>
              <a:t>Aeneid</a:t>
            </a:r>
            <a:r>
              <a:rPr lang="en-US" dirty="0" smtClean="0">
                <a:sym typeface="Wingdings" pitchFamily="2" charset="2"/>
              </a:rPr>
              <a:t>), </a:t>
            </a:r>
            <a:r>
              <a:rPr lang="en-US" dirty="0" smtClean="0"/>
              <a:t> Odysseus (the clever Greek hero, who wanders the Mediterranean Sea after the end of the war at Troy), Penelope (wife of Odysseus), </a:t>
            </a:r>
            <a:r>
              <a:rPr lang="en-US" dirty="0" err="1" smtClean="0"/>
              <a:t>Polyphemus</a:t>
            </a:r>
            <a:r>
              <a:rPr lang="en-US" dirty="0" smtClean="0"/>
              <a:t> (Cyclops)</a:t>
            </a:r>
            <a:br>
              <a:rPr lang="en-US" dirty="0" smtClean="0"/>
            </a:br>
            <a:endParaRPr lang="en-US" dirty="0" smtClean="0"/>
          </a:p>
          <a:p>
            <a:pPr>
              <a:buFont typeface="Wingdings" pitchFamily="2" charset="2"/>
              <a:buChar char="q"/>
            </a:pPr>
            <a:r>
              <a:rPr lang="en-US" b="1" dirty="0" smtClean="0"/>
              <a:t> Periods of Government</a:t>
            </a:r>
            <a:endParaRPr lang="en-US" dirty="0" smtClean="0"/>
          </a:p>
          <a:p>
            <a:pPr marL="400050" indent="-400050">
              <a:buAutoNum type="romanUcPeriod"/>
            </a:pPr>
            <a:r>
              <a:rPr lang="en-US" dirty="0" smtClean="0"/>
              <a:t>Monarchy (753 BC - 509 BC)… Seven Kings; Romulus… </a:t>
            </a:r>
            <a:r>
              <a:rPr lang="en-US" dirty="0" err="1" smtClean="0"/>
              <a:t>Tarquinius</a:t>
            </a:r>
            <a:r>
              <a:rPr lang="en-US" dirty="0" smtClean="0"/>
              <a:t> </a:t>
            </a:r>
            <a:r>
              <a:rPr lang="en-US" dirty="0" err="1" smtClean="0"/>
              <a:t>Superbus</a:t>
            </a:r>
            <a:r>
              <a:rPr lang="en-US" dirty="0" smtClean="0"/>
              <a:t> </a:t>
            </a:r>
          </a:p>
          <a:p>
            <a:pPr marL="400050" indent="-400050">
              <a:buAutoNum type="romanUcPeriod"/>
            </a:pPr>
            <a:r>
              <a:rPr lang="en-US" dirty="0" smtClean="0"/>
              <a:t>Republic (509 BC - 27 BC)… Two Consuls elected every year; Julius Caesar</a:t>
            </a:r>
          </a:p>
          <a:p>
            <a:pPr marL="400050" indent="-400050">
              <a:buAutoNum type="romanUcPeriod"/>
            </a:pPr>
            <a:r>
              <a:rPr lang="en-US" dirty="0" smtClean="0"/>
              <a:t>Empire (27 BC - 476 AD) </a:t>
            </a:r>
            <a:r>
              <a:rPr lang="en-US" i="1" dirty="0" smtClean="0"/>
              <a:t>- </a:t>
            </a:r>
            <a:r>
              <a:rPr lang="en-US" dirty="0" smtClean="0"/>
              <a:t>Emperors : Augustus </a:t>
            </a:r>
          </a:p>
          <a:p>
            <a:pPr marL="400050" indent="-400050"/>
            <a:endParaRPr lang="en-US" sz="1100" dirty="0" smtClean="0"/>
          </a:p>
          <a:p>
            <a:pPr marL="400050" indent="-400050">
              <a:buFont typeface="Wingdings" pitchFamily="2" charset="2"/>
              <a:buChar char="q"/>
            </a:pPr>
            <a:r>
              <a:rPr lang="en-US" b="1" dirty="0" smtClean="0"/>
              <a:t>Punic Wars</a:t>
            </a:r>
            <a:endParaRPr lang="en-US" dirty="0" smtClean="0"/>
          </a:p>
          <a:p>
            <a:r>
              <a:rPr lang="en-US" dirty="0" smtClean="0"/>
              <a:t>Carthage vs. Rome:  Hannibal vs. Scipio </a:t>
            </a:r>
            <a:r>
              <a:rPr lang="en-US" dirty="0" err="1" smtClean="0"/>
              <a:t>Africanus</a:t>
            </a:r>
            <a:r>
              <a:rPr lang="en-US" dirty="0" smtClean="0"/>
              <a:t/>
            </a:r>
            <a:br>
              <a:rPr lang="en-US" dirty="0" smtClean="0"/>
            </a:b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305800" cy="5632311"/>
          </a:xfrm>
          <a:prstGeom prst="rect">
            <a:avLst/>
          </a:prstGeom>
          <a:solidFill>
            <a:srgbClr val="92D050"/>
          </a:solidFill>
        </p:spPr>
        <p:txBody>
          <a:bodyPr wrap="square" rtlCol="0">
            <a:spAutoFit/>
          </a:bodyPr>
          <a:lstStyle/>
          <a:p>
            <a:r>
              <a:rPr lang="en-US" sz="3600" b="1" dirty="0" smtClean="0"/>
              <a:t>C.  Mythology</a:t>
            </a:r>
            <a:endParaRPr lang="en-US" sz="3600" dirty="0" smtClean="0"/>
          </a:p>
          <a:p>
            <a:endParaRPr lang="en-US" dirty="0" smtClean="0">
              <a:hlinkClick r:id="rId2"/>
            </a:endParaRPr>
          </a:p>
          <a:p>
            <a:pPr>
              <a:buFont typeface="Wingdings" pitchFamily="2" charset="2"/>
              <a:buChar char="q"/>
            </a:pPr>
            <a:r>
              <a:rPr lang="en-US" dirty="0" smtClean="0">
                <a:hlinkClick r:id="rId2"/>
              </a:rPr>
              <a:t> Olympians</a:t>
            </a:r>
            <a:r>
              <a:rPr lang="en-US" dirty="0" smtClean="0"/>
              <a:t> (both Greek and Roman names) as well as associated myths (this material is covered in class), such as Daphne &amp; Apollo (love myth; Daphne turned into a laurel tree), and </a:t>
            </a:r>
            <a:r>
              <a:rPr lang="en-US" dirty="0" err="1" smtClean="0"/>
              <a:t>Arachne</a:t>
            </a:r>
            <a:r>
              <a:rPr lang="en-US" dirty="0" smtClean="0"/>
              <a:t> &amp; Minerva (spinning/weaving contest with </a:t>
            </a:r>
            <a:r>
              <a:rPr lang="en-US" dirty="0" err="1" smtClean="0"/>
              <a:t>Arachne</a:t>
            </a:r>
            <a:r>
              <a:rPr lang="en-US" dirty="0" smtClean="0"/>
              <a:t> turned into spider) </a:t>
            </a:r>
            <a:r>
              <a:rPr lang="en-US" sz="1400" dirty="0" smtClean="0"/>
              <a:t>[http://www.dl.ket.org/latin1/mythology/1deities/gods/olympians/]</a:t>
            </a:r>
            <a:endParaRPr lang="en-US" dirty="0" smtClean="0"/>
          </a:p>
          <a:p>
            <a:endParaRPr lang="en-US" dirty="0" smtClean="0"/>
          </a:p>
          <a:p>
            <a:pPr>
              <a:buFont typeface="Wingdings" pitchFamily="2" charset="2"/>
              <a:buChar char="q"/>
            </a:pPr>
            <a:r>
              <a:rPr lang="en-US" dirty="0" smtClean="0"/>
              <a:t>Major heroes and monsters - </a:t>
            </a:r>
            <a:r>
              <a:rPr lang="en-US" dirty="0" smtClean="0">
                <a:hlinkClick r:id="rId3"/>
              </a:rPr>
              <a:t>Creatures</a:t>
            </a:r>
            <a:r>
              <a:rPr lang="en-US" dirty="0" smtClean="0"/>
              <a:t>  </a:t>
            </a:r>
            <a:r>
              <a:rPr lang="en-US" sz="1400" dirty="0" smtClean="0"/>
              <a:t>[http://www.dl.ket.org/latin1/mythology/2creatures/] </a:t>
            </a:r>
            <a:endParaRPr lang="en-US" dirty="0" smtClean="0"/>
          </a:p>
          <a:p>
            <a:r>
              <a:rPr lang="en-US" dirty="0" smtClean="0"/>
              <a:t>and </a:t>
            </a:r>
            <a:r>
              <a:rPr lang="en-US" dirty="0" smtClean="0">
                <a:hlinkClick r:id="rId4"/>
              </a:rPr>
              <a:t>Heroes</a:t>
            </a:r>
            <a:r>
              <a:rPr lang="en-US" dirty="0" smtClean="0"/>
              <a:t> [http://www.dl.ket.org/latin1/mythology/3fables/heroes/]</a:t>
            </a:r>
          </a:p>
          <a:p>
            <a:endParaRPr lang="en-US" dirty="0" smtClean="0"/>
          </a:p>
          <a:p>
            <a:pPr>
              <a:buFont typeface="Wingdings" pitchFamily="2" charset="2"/>
              <a:buChar char="q"/>
            </a:pPr>
            <a:r>
              <a:rPr lang="en-US" dirty="0" smtClean="0"/>
              <a:t>Major figures in the Trojan War, including Achilles, Hector, Ulysses, Helen, Aeneas </a:t>
            </a:r>
          </a:p>
          <a:p>
            <a:endParaRPr lang="en-US" dirty="0" smtClean="0"/>
          </a:p>
          <a:p>
            <a:pPr>
              <a:buFont typeface="Wingdings" pitchFamily="2" charset="2"/>
              <a:buChar char="q"/>
            </a:pPr>
            <a:r>
              <a:rPr lang="en-US" dirty="0" smtClean="0"/>
              <a:t>Major figures from the </a:t>
            </a:r>
            <a:r>
              <a:rPr lang="en-US" dirty="0" smtClean="0">
                <a:hlinkClick r:id="rId5" action="ppaction://hlinkfile"/>
              </a:rPr>
              <a:t>Underworld</a:t>
            </a:r>
            <a:r>
              <a:rPr lang="en-US" dirty="0" smtClean="0"/>
              <a:t>. Here's a </a:t>
            </a:r>
            <a:r>
              <a:rPr lang="en-US" dirty="0" smtClean="0">
                <a:hlinkClick r:id="rId6" action="ppaction://hlinkfile"/>
              </a:rPr>
              <a:t>quick reference list</a:t>
            </a:r>
            <a:r>
              <a:rPr lang="en-US" dirty="0" smtClean="0"/>
              <a:t>. [http://www.dl.ket.org/latin1/mythology/1deities/underworld/data/underworld.htm]</a:t>
            </a:r>
          </a:p>
          <a:p>
            <a:endParaRPr lang="en-US" dirty="0" smtClean="0"/>
          </a:p>
          <a:p>
            <a:pPr>
              <a:buFont typeface="Wingdings" pitchFamily="2" charset="2"/>
              <a:buChar char="q"/>
            </a:pPr>
            <a:r>
              <a:rPr lang="en-US" dirty="0" smtClean="0"/>
              <a:t>Romulus and </a:t>
            </a:r>
            <a:r>
              <a:rPr lang="en-US" dirty="0" err="1" smtClean="0"/>
              <a:t>Remus</a:t>
            </a:r>
            <a:r>
              <a:rPr lang="en-US" dirty="0" smtClean="0"/>
              <a:t>, twin sons of Rhea Silva and Mars abandoned in the Tiber river, nursed by she-wolf, found by </a:t>
            </a:r>
            <a:r>
              <a:rPr lang="en-US" dirty="0" err="1" smtClean="0"/>
              <a:t>Faustulus</a:t>
            </a:r>
            <a:r>
              <a:rPr lang="en-US" dirty="0" smtClean="0"/>
              <a:t> the shepherd; dispute over the boundary and </a:t>
            </a:r>
            <a:r>
              <a:rPr lang="en-US" dirty="0" err="1" smtClean="0"/>
              <a:t>rulership</a:t>
            </a:r>
            <a:r>
              <a:rPr lang="en-US" dirty="0" smtClean="0"/>
              <a:t>; Romulus spots more birds than </a:t>
            </a:r>
            <a:r>
              <a:rPr lang="en-US" dirty="0" err="1" smtClean="0"/>
              <a:t>Remus</a:t>
            </a:r>
            <a:r>
              <a:rPr lang="en-US" dirty="0" smtClean="0"/>
              <a:t>    (</a:t>
            </a:r>
            <a:r>
              <a:rPr lang="en-US" i="1" dirty="0" smtClean="0"/>
              <a:t>Ecce Romani</a:t>
            </a:r>
            <a:r>
              <a:rPr lang="en-US" dirty="0" smtClean="0"/>
              <a:t> Book I pp. 85-7)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solidFill>
            <a:srgbClr val="00B050"/>
          </a:solidFill>
        </p:spPr>
        <p:txBody>
          <a:bodyPr/>
          <a:lstStyle/>
          <a:p>
            <a:r>
              <a:rPr lang="en-US" sz="4000" smtClean="0">
                <a:solidFill>
                  <a:srgbClr val="FF0000"/>
                </a:solidFill>
              </a:rPr>
              <a:t>The Olympian Gods: Family Tree</a:t>
            </a:r>
          </a:p>
        </p:txBody>
      </p:sp>
      <p:pic>
        <p:nvPicPr>
          <p:cNvPr id="7171" name="Content Placeholder 3" descr="tree.jpg"/>
          <p:cNvPicPr>
            <a:picLocks noGrp="1" noChangeAspect="1"/>
          </p:cNvPicPr>
          <p:nvPr>
            <p:ph idx="1"/>
          </p:nvPr>
        </p:nvPicPr>
        <p:blipFill>
          <a:blip r:embed="rId2" cstate="print"/>
          <a:srcRect/>
          <a:stretch>
            <a:fillRect/>
          </a:stretch>
        </p:blipFill>
        <p:spPr>
          <a:xfrm>
            <a:off x="838200" y="1600200"/>
            <a:ext cx="7372350" cy="4525963"/>
          </a:xfrm>
          <a:solidFill>
            <a:srgbClr val="7030A0"/>
          </a:solidFill>
        </p:spPr>
      </p:pic>
      <p:sp>
        <p:nvSpPr>
          <p:cNvPr id="5" name="TextBox 4"/>
          <p:cNvSpPr txBox="1">
            <a:spLocks noChangeArrowheads="1"/>
          </p:cNvSpPr>
          <p:nvPr/>
        </p:nvSpPr>
        <p:spPr bwMode="auto">
          <a:xfrm>
            <a:off x="1066800" y="4114800"/>
            <a:ext cx="838200" cy="369888"/>
          </a:xfrm>
          <a:prstGeom prst="rect">
            <a:avLst/>
          </a:prstGeom>
          <a:solidFill>
            <a:schemeClr val="tx1"/>
          </a:solidFill>
          <a:ln w="9525">
            <a:noFill/>
            <a:miter lim="800000"/>
            <a:headEnd/>
            <a:tailEnd/>
          </a:ln>
        </p:spPr>
        <p:txBody>
          <a:bodyPr>
            <a:spAutoFit/>
          </a:bodyPr>
          <a:lstStyle/>
          <a:p>
            <a:r>
              <a:rPr lang="en-US">
                <a:solidFill>
                  <a:schemeClr val="bg1"/>
                </a:solidFill>
              </a:rPr>
              <a:t>Vesta</a:t>
            </a:r>
          </a:p>
        </p:txBody>
      </p:sp>
      <p:sp>
        <p:nvSpPr>
          <p:cNvPr id="7173" name="TextBox 4"/>
          <p:cNvSpPr txBox="1">
            <a:spLocks noChangeArrowheads="1"/>
          </p:cNvSpPr>
          <p:nvPr/>
        </p:nvSpPr>
        <p:spPr bwMode="auto">
          <a:xfrm>
            <a:off x="1295400" y="6324600"/>
            <a:ext cx="5943600" cy="261938"/>
          </a:xfrm>
          <a:prstGeom prst="rect">
            <a:avLst/>
          </a:prstGeom>
          <a:noFill/>
          <a:ln w="9525">
            <a:noFill/>
            <a:miter lim="800000"/>
            <a:headEnd/>
            <a:tailEnd/>
          </a:ln>
        </p:spPr>
        <p:txBody>
          <a:bodyPr>
            <a:spAutoFit/>
          </a:bodyPr>
          <a:lstStyle/>
          <a:p>
            <a:r>
              <a:rPr lang="en-US" sz="1100"/>
              <a:t>http://www.greekgodsyogurt.com/html/img/tree.jpg</a:t>
            </a:r>
          </a:p>
        </p:txBody>
      </p:sp>
      <p:sp>
        <p:nvSpPr>
          <p:cNvPr id="6" name="TextBox 5"/>
          <p:cNvSpPr txBox="1">
            <a:spLocks noChangeArrowheads="1"/>
          </p:cNvSpPr>
          <p:nvPr/>
        </p:nvSpPr>
        <p:spPr bwMode="auto">
          <a:xfrm>
            <a:off x="2133600" y="4114800"/>
            <a:ext cx="838200" cy="276225"/>
          </a:xfrm>
          <a:prstGeom prst="rect">
            <a:avLst/>
          </a:prstGeom>
          <a:solidFill>
            <a:schemeClr val="tx1"/>
          </a:solidFill>
          <a:ln w="9525">
            <a:noFill/>
            <a:miter lim="800000"/>
            <a:headEnd/>
            <a:tailEnd/>
          </a:ln>
        </p:spPr>
        <p:txBody>
          <a:bodyPr>
            <a:spAutoFit/>
          </a:bodyPr>
          <a:lstStyle/>
          <a:p>
            <a:r>
              <a:rPr lang="en-US" sz="1200">
                <a:solidFill>
                  <a:schemeClr val="bg1"/>
                </a:solidFill>
              </a:rPr>
              <a:t>Neptune</a:t>
            </a:r>
          </a:p>
        </p:txBody>
      </p:sp>
      <p:sp>
        <p:nvSpPr>
          <p:cNvPr id="7" name="TextBox 6"/>
          <p:cNvSpPr txBox="1">
            <a:spLocks noChangeArrowheads="1"/>
          </p:cNvSpPr>
          <p:nvPr/>
        </p:nvSpPr>
        <p:spPr bwMode="auto">
          <a:xfrm>
            <a:off x="1752600" y="4495800"/>
            <a:ext cx="685800" cy="276225"/>
          </a:xfrm>
          <a:prstGeom prst="rect">
            <a:avLst/>
          </a:prstGeom>
          <a:solidFill>
            <a:schemeClr val="tx1"/>
          </a:solidFill>
          <a:ln w="9525">
            <a:noFill/>
            <a:miter lim="800000"/>
            <a:headEnd/>
            <a:tailEnd/>
          </a:ln>
        </p:spPr>
        <p:txBody>
          <a:bodyPr>
            <a:spAutoFit/>
          </a:bodyPr>
          <a:lstStyle/>
          <a:p>
            <a:r>
              <a:rPr lang="en-US" sz="1200">
                <a:solidFill>
                  <a:schemeClr val="bg1"/>
                </a:solidFill>
              </a:rPr>
              <a:t>Pluto</a:t>
            </a:r>
          </a:p>
        </p:txBody>
      </p:sp>
      <p:sp>
        <p:nvSpPr>
          <p:cNvPr id="8" name="TextBox 7"/>
          <p:cNvSpPr txBox="1">
            <a:spLocks noChangeArrowheads="1"/>
          </p:cNvSpPr>
          <p:nvPr/>
        </p:nvSpPr>
        <p:spPr bwMode="auto">
          <a:xfrm>
            <a:off x="1219200" y="5181600"/>
            <a:ext cx="838200" cy="307975"/>
          </a:xfrm>
          <a:prstGeom prst="rect">
            <a:avLst/>
          </a:prstGeom>
          <a:solidFill>
            <a:schemeClr val="tx1"/>
          </a:solidFill>
          <a:ln w="9525">
            <a:noFill/>
            <a:miter lim="800000"/>
            <a:headEnd/>
            <a:tailEnd/>
          </a:ln>
        </p:spPr>
        <p:txBody>
          <a:bodyPr>
            <a:spAutoFit/>
          </a:bodyPr>
          <a:lstStyle/>
          <a:p>
            <a:r>
              <a:rPr lang="en-US" sz="1400">
                <a:solidFill>
                  <a:schemeClr val="bg1"/>
                </a:solidFill>
              </a:rPr>
              <a:t>Minerva</a:t>
            </a:r>
          </a:p>
        </p:txBody>
      </p:sp>
      <p:sp>
        <p:nvSpPr>
          <p:cNvPr id="9" name="TextBox 8"/>
          <p:cNvSpPr txBox="1">
            <a:spLocks noChangeArrowheads="1"/>
          </p:cNvSpPr>
          <p:nvPr/>
        </p:nvSpPr>
        <p:spPr bwMode="auto">
          <a:xfrm>
            <a:off x="2133600" y="5181600"/>
            <a:ext cx="685800" cy="307975"/>
          </a:xfrm>
          <a:prstGeom prst="rect">
            <a:avLst/>
          </a:prstGeom>
          <a:solidFill>
            <a:schemeClr val="tx1"/>
          </a:solidFill>
          <a:ln w="9525">
            <a:noFill/>
            <a:miter lim="800000"/>
            <a:headEnd/>
            <a:tailEnd/>
          </a:ln>
        </p:spPr>
        <p:txBody>
          <a:bodyPr>
            <a:spAutoFit/>
          </a:bodyPr>
          <a:lstStyle/>
          <a:p>
            <a:r>
              <a:rPr lang="en-US" sz="1400">
                <a:solidFill>
                  <a:schemeClr val="bg1"/>
                </a:solidFill>
              </a:rPr>
              <a:t>Mars</a:t>
            </a:r>
          </a:p>
        </p:txBody>
      </p:sp>
      <p:sp>
        <p:nvSpPr>
          <p:cNvPr id="10" name="TextBox 9"/>
          <p:cNvSpPr txBox="1">
            <a:spLocks noChangeArrowheads="1"/>
          </p:cNvSpPr>
          <p:nvPr/>
        </p:nvSpPr>
        <p:spPr bwMode="auto">
          <a:xfrm>
            <a:off x="3657600" y="5181600"/>
            <a:ext cx="1066800" cy="276225"/>
          </a:xfrm>
          <a:prstGeom prst="rect">
            <a:avLst/>
          </a:prstGeom>
          <a:solidFill>
            <a:schemeClr val="tx1"/>
          </a:solidFill>
          <a:ln w="9525">
            <a:noFill/>
            <a:miter lim="800000"/>
            <a:headEnd/>
            <a:tailEnd/>
          </a:ln>
        </p:spPr>
        <p:txBody>
          <a:bodyPr>
            <a:spAutoFit/>
          </a:bodyPr>
          <a:lstStyle/>
          <a:p>
            <a:r>
              <a:rPr lang="en-US" sz="1200">
                <a:solidFill>
                  <a:schemeClr val="bg1"/>
                </a:solidFill>
              </a:rPr>
              <a:t>Vulcan</a:t>
            </a:r>
          </a:p>
        </p:txBody>
      </p:sp>
      <p:sp>
        <p:nvSpPr>
          <p:cNvPr id="11" name="TextBox 10"/>
          <p:cNvSpPr txBox="1">
            <a:spLocks noChangeArrowheads="1"/>
          </p:cNvSpPr>
          <p:nvPr/>
        </p:nvSpPr>
        <p:spPr bwMode="auto">
          <a:xfrm>
            <a:off x="3810000" y="4114800"/>
            <a:ext cx="762000" cy="261938"/>
          </a:xfrm>
          <a:prstGeom prst="rect">
            <a:avLst/>
          </a:prstGeom>
          <a:solidFill>
            <a:schemeClr val="tx1"/>
          </a:solidFill>
          <a:ln w="9525">
            <a:noFill/>
            <a:miter lim="800000"/>
            <a:headEnd/>
            <a:tailEnd/>
          </a:ln>
        </p:spPr>
        <p:txBody>
          <a:bodyPr>
            <a:spAutoFit/>
          </a:bodyPr>
          <a:lstStyle/>
          <a:p>
            <a:r>
              <a:rPr lang="en-US" sz="1100">
                <a:solidFill>
                  <a:schemeClr val="bg1"/>
                </a:solidFill>
              </a:rPr>
              <a:t>Ceres</a:t>
            </a:r>
          </a:p>
        </p:txBody>
      </p:sp>
      <p:sp>
        <p:nvSpPr>
          <p:cNvPr id="12" name="TextBox 11"/>
          <p:cNvSpPr txBox="1">
            <a:spLocks noChangeArrowheads="1"/>
          </p:cNvSpPr>
          <p:nvPr/>
        </p:nvSpPr>
        <p:spPr bwMode="auto">
          <a:xfrm>
            <a:off x="5791200" y="5410200"/>
            <a:ext cx="838200" cy="307975"/>
          </a:xfrm>
          <a:prstGeom prst="rect">
            <a:avLst/>
          </a:prstGeom>
          <a:solidFill>
            <a:schemeClr val="tx1"/>
          </a:solidFill>
          <a:ln w="9525">
            <a:noFill/>
            <a:miter lim="800000"/>
            <a:headEnd/>
            <a:tailEnd/>
          </a:ln>
        </p:spPr>
        <p:txBody>
          <a:bodyPr>
            <a:spAutoFit/>
          </a:bodyPr>
          <a:lstStyle/>
          <a:p>
            <a:r>
              <a:rPr lang="en-US" sz="1400">
                <a:solidFill>
                  <a:schemeClr val="bg1"/>
                </a:solidFill>
              </a:rPr>
              <a:t>Mercury</a:t>
            </a:r>
          </a:p>
        </p:txBody>
      </p:sp>
      <p:sp>
        <p:nvSpPr>
          <p:cNvPr id="13" name="TextBox 12"/>
          <p:cNvSpPr txBox="1">
            <a:spLocks noChangeArrowheads="1"/>
          </p:cNvSpPr>
          <p:nvPr/>
        </p:nvSpPr>
        <p:spPr bwMode="auto">
          <a:xfrm>
            <a:off x="6934200" y="5410200"/>
            <a:ext cx="990600" cy="369888"/>
          </a:xfrm>
          <a:prstGeom prst="rect">
            <a:avLst/>
          </a:prstGeom>
          <a:solidFill>
            <a:schemeClr val="tx1"/>
          </a:solidFill>
          <a:ln w="9525">
            <a:noFill/>
            <a:miter lim="800000"/>
            <a:headEnd/>
            <a:tailEnd/>
          </a:ln>
        </p:spPr>
        <p:txBody>
          <a:bodyPr>
            <a:spAutoFit/>
          </a:bodyPr>
          <a:lstStyle/>
          <a:p>
            <a:r>
              <a:rPr lang="en-US">
                <a:solidFill>
                  <a:schemeClr val="bg1"/>
                </a:solidFill>
              </a:rPr>
              <a:t>Venus</a:t>
            </a:r>
          </a:p>
        </p:txBody>
      </p:sp>
      <p:sp>
        <p:nvSpPr>
          <p:cNvPr id="14" name="TextBox 13"/>
          <p:cNvSpPr txBox="1">
            <a:spLocks noChangeArrowheads="1"/>
          </p:cNvSpPr>
          <p:nvPr/>
        </p:nvSpPr>
        <p:spPr bwMode="auto">
          <a:xfrm>
            <a:off x="5257800" y="4648200"/>
            <a:ext cx="685800" cy="276225"/>
          </a:xfrm>
          <a:prstGeom prst="rect">
            <a:avLst/>
          </a:prstGeom>
          <a:solidFill>
            <a:schemeClr val="tx1"/>
          </a:solidFill>
          <a:ln w="9525">
            <a:noFill/>
            <a:miter lim="800000"/>
            <a:headEnd/>
            <a:tailEnd/>
          </a:ln>
        </p:spPr>
        <p:txBody>
          <a:bodyPr>
            <a:spAutoFit/>
          </a:bodyPr>
          <a:lstStyle/>
          <a:p>
            <a:r>
              <a:rPr lang="en-US" sz="1200">
                <a:solidFill>
                  <a:schemeClr val="bg1"/>
                </a:solidFill>
              </a:rPr>
              <a:t>Diana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linds(horizontal)">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linds(horizontal)">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blinds(horizontal)">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blinds(horizontal)">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blinds(horizontal)">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blinds(horizontal)">
                                      <p:cBhvr>
                                        <p:cTn id="42" dur="500"/>
                                        <p:tgtEl>
                                          <p:spTgt spid="1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animEffect transition="in" filter="blinds(horizontal)">
                                      <p:cBhvr>
                                        <p:cTn id="47" dur="500"/>
                                        <p:tgtEl>
                                          <p:spTgt spid="1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4">
                                            <p:txEl>
                                              <p:pRg st="0" end="0"/>
                                            </p:txEl>
                                          </p:spTgt>
                                        </p:tgtEl>
                                        <p:attrNameLst>
                                          <p:attrName>style.visibility</p:attrName>
                                        </p:attrNameLst>
                                      </p:cBhvr>
                                      <p:to>
                                        <p:strVal val="visible"/>
                                      </p:to>
                                    </p:set>
                                    <p:animEffect transition="in" filter="blinds(horizontal)">
                                      <p:cBhvr>
                                        <p:cTn id="5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sz="3600" dirty="0" smtClean="0"/>
              <a:t>What are the Roman names for these Greek gods (+ a few heroes)?</a:t>
            </a:r>
          </a:p>
        </p:txBody>
      </p:sp>
      <p:sp>
        <p:nvSpPr>
          <p:cNvPr id="3" name="Content Placeholder 2"/>
          <p:cNvSpPr>
            <a:spLocks noGrp="1"/>
          </p:cNvSpPr>
          <p:nvPr>
            <p:ph idx="1"/>
          </p:nvPr>
        </p:nvSpPr>
        <p:spPr>
          <a:xfrm>
            <a:off x="457200" y="2362200"/>
            <a:ext cx="2362200" cy="4038600"/>
          </a:xfrm>
        </p:spPr>
        <p:txBody>
          <a:bodyPr/>
          <a:lstStyle/>
          <a:p>
            <a:pPr marL="514350" indent="-514350">
              <a:buFontTx/>
              <a:buAutoNum type="arabicPeriod"/>
            </a:pPr>
            <a:r>
              <a:rPr lang="en-US" sz="2000" smtClean="0"/>
              <a:t>Zeus =</a:t>
            </a:r>
          </a:p>
          <a:p>
            <a:pPr marL="514350" indent="-514350">
              <a:buFontTx/>
              <a:buAutoNum type="arabicPeriod"/>
            </a:pPr>
            <a:r>
              <a:rPr lang="en-US" sz="2000" smtClean="0"/>
              <a:t>Hera =</a:t>
            </a:r>
            <a:endParaRPr lang="en-US" sz="2000" u="sng" smtClean="0"/>
          </a:p>
          <a:p>
            <a:pPr marL="514350" indent="-514350">
              <a:buFontTx/>
              <a:buAutoNum type="arabicPeriod"/>
            </a:pPr>
            <a:r>
              <a:rPr lang="en-US" sz="2000" smtClean="0"/>
              <a:t>Athena =</a:t>
            </a:r>
          </a:p>
          <a:p>
            <a:pPr marL="514350" indent="-514350">
              <a:buFontTx/>
              <a:buAutoNum type="arabicPeriod"/>
            </a:pPr>
            <a:r>
              <a:rPr lang="en-US" sz="2000" smtClean="0"/>
              <a:t>Apollo = </a:t>
            </a:r>
          </a:p>
          <a:p>
            <a:pPr marL="514350" indent="-514350">
              <a:buFontTx/>
              <a:buAutoNum type="arabicPeriod"/>
            </a:pPr>
            <a:r>
              <a:rPr lang="en-US" sz="2000" smtClean="0"/>
              <a:t>Demeter = </a:t>
            </a:r>
          </a:p>
          <a:p>
            <a:pPr marL="514350" indent="-514350">
              <a:buFontTx/>
              <a:buAutoNum type="arabicPeriod"/>
            </a:pPr>
            <a:r>
              <a:rPr lang="en-US" sz="2000" smtClean="0"/>
              <a:t>Hermes =</a:t>
            </a:r>
          </a:p>
          <a:p>
            <a:pPr marL="514350" indent="-514350">
              <a:buFontTx/>
              <a:buAutoNum type="arabicPeriod"/>
            </a:pPr>
            <a:r>
              <a:rPr lang="en-US" sz="2000" smtClean="0"/>
              <a:t>Poseidon =</a:t>
            </a:r>
            <a:endParaRPr lang="en-US" sz="2000" u="sng" smtClean="0"/>
          </a:p>
          <a:p>
            <a:pPr marL="514350" indent="-514350">
              <a:buFontTx/>
              <a:buAutoNum type="arabicPeriod"/>
            </a:pPr>
            <a:r>
              <a:rPr lang="en-US" sz="2000" smtClean="0"/>
              <a:t>Hephaestus = </a:t>
            </a:r>
          </a:p>
          <a:p>
            <a:pPr marL="514350" indent="-514350">
              <a:buFontTx/>
              <a:buAutoNum type="arabicPeriod"/>
            </a:pPr>
            <a:r>
              <a:rPr lang="en-US" sz="2000" smtClean="0"/>
              <a:t>Hades =</a:t>
            </a:r>
            <a:endParaRPr lang="en-US" sz="2000" u="sng" smtClean="0"/>
          </a:p>
          <a:p>
            <a:pPr marL="514350" indent="-514350">
              <a:buFontTx/>
              <a:buAutoNum type="arabicPeriod"/>
            </a:pPr>
            <a:r>
              <a:rPr lang="en-US" sz="2000" smtClean="0"/>
              <a:t>Ares =</a:t>
            </a:r>
          </a:p>
        </p:txBody>
      </p:sp>
      <p:graphicFrame>
        <p:nvGraphicFramePr>
          <p:cNvPr id="4" name="Table 3"/>
          <p:cNvGraphicFramePr>
            <a:graphicFrameLocks noGrp="1"/>
          </p:cNvGraphicFramePr>
          <p:nvPr/>
        </p:nvGraphicFramePr>
        <p:xfrm>
          <a:off x="228600" y="1905000"/>
          <a:ext cx="8458200" cy="365760"/>
        </p:xfrm>
        <a:graphic>
          <a:graphicData uri="http://schemas.openxmlformats.org/drawingml/2006/table">
            <a:tbl>
              <a:tblPr firstRow="1" bandRow="1">
                <a:tableStyleId>{5C22544A-7EE6-4342-B048-85BDC9FD1C3A}</a:tableStyleId>
              </a:tblPr>
              <a:tblGrid>
                <a:gridCol w="4229100"/>
                <a:gridCol w="422910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Greek</a:t>
                      </a:r>
                      <a:r>
                        <a:rPr lang="en-US" sz="1800" baseline="0" dirty="0" smtClean="0"/>
                        <a:t> name</a:t>
                      </a:r>
                      <a:r>
                        <a:rPr lang="en-US" sz="1800" dirty="0" smtClean="0"/>
                        <a:t> = Roman name</a:t>
                      </a:r>
                    </a:p>
                  </a:txBody>
                  <a:tcPr/>
                </a:tc>
                <a:tc>
                  <a:txBody>
                    <a:bodyPr/>
                    <a:lstStyle/>
                    <a:p>
                      <a:endParaRPr lang="en-US" dirty="0"/>
                    </a:p>
                  </a:txBody>
                  <a:tcPr/>
                </a:tc>
              </a:tr>
            </a:tbl>
          </a:graphicData>
        </a:graphic>
      </p:graphicFrame>
      <p:sp>
        <p:nvSpPr>
          <p:cNvPr id="6" name="TextBox 5"/>
          <p:cNvSpPr txBox="1"/>
          <p:nvPr/>
        </p:nvSpPr>
        <p:spPr>
          <a:xfrm>
            <a:off x="4114800" y="2667000"/>
            <a:ext cx="2209800" cy="3446463"/>
          </a:xfrm>
          <a:prstGeom prst="rect">
            <a:avLst/>
          </a:prstGeom>
          <a:noFill/>
        </p:spPr>
        <p:txBody>
          <a:bodyPr>
            <a:spAutoFit/>
          </a:bodyPr>
          <a:lstStyle/>
          <a:p>
            <a:pPr marL="514350" indent="-514350">
              <a:defRPr/>
            </a:pPr>
            <a:r>
              <a:rPr lang="en-US" sz="2000" dirty="0">
                <a:latin typeface="Arial" charset="0"/>
              </a:rPr>
              <a:t>11. Aphrodite =</a:t>
            </a:r>
          </a:p>
          <a:p>
            <a:pPr marL="514350" indent="-514350">
              <a:defRPr/>
            </a:pPr>
            <a:r>
              <a:rPr lang="en-US" sz="2000" dirty="0">
                <a:latin typeface="Arial" charset="0"/>
              </a:rPr>
              <a:t>12. Hestia =</a:t>
            </a:r>
            <a:endParaRPr lang="en-US" sz="2000" u="sng" dirty="0">
              <a:latin typeface="Arial" charset="0"/>
            </a:endParaRPr>
          </a:p>
          <a:p>
            <a:pPr marL="514350" indent="-514350">
              <a:defRPr/>
            </a:pPr>
            <a:r>
              <a:rPr lang="en-US" sz="2000" dirty="0">
                <a:latin typeface="Arial" charset="0"/>
              </a:rPr>
              <a:t>13. Dionysus =</a:t>
            </a:r>
          </a:p>
          <a:p>
            <a:pPr marL="514350" indent="-514350">
              <a:defRPr/>
            </a:pPr>
            <a:r>
              <a:rPr lang="en-US" sz="2000" dirty="0">
                <a:latin typeface="Arial" charset="0"/>
              </a:rPr>
              <a:t>14. Artemis = </a:t>
            </a:r>
          </a:p>
          <a:p>
            <a:pPr marL="514350" indent="-514350">
              <a:defRPr/>
            </a:pPr>
            <a:endParaRPr lang="en-US" sz="2000" dirty="0">
              <a:latin typeface="Arial" charset="0"/>
            </a:endParaRPr>
          </a:p>
          <a:p>
            <a:pPr marL="514350" indent="-514350">
              <a:defRPr/>
            </a:pPr>
            <a:r>
              <a:rPr lang="en-US" sz="2000" dirty="0">
                <a:latin typeface="Arial" charset="0"/>
              </a:rPr>
              <a:t>Other:</a:t>
            </a:r>
          </a:p>
          <a:p>
            <a:pPr marL="514350" indent="-514350">
              <a:defRPr/>
            </a:pPr>
            <a:endParaRPr lang="en-US" sz="2000" dirty="0">
              <a:latin typeface="Arial" charset="0"/>
            </a:endParaRPr>
          </a:p>
          <a:p>
            <a:pPr marL="514350" indent="-514350">
              <a:defRPr/>
            </a:pPr>
            <a:r>
              <a:rPr lang="en-US" sz="2000" dirty="0">
                <a:latin typeface="Arial" charset="0"/>
              </a:rPr>
              <a:t>15. </a:t>
            </a:r>
            <a:r>
              <a:rPr lang="en-US" sz="2000" dirty="0" err="1">
                <a:latin typeface="Arial" charset="0"/>
              </a:rPr>
              <a:t>Herakles</a:t>
            </a:r>
            <a:r>
              <a:rPr lang="en-US" sz="2000" dirty="0">
                <a:latin typeface="Arial" charset="0"/>
              </a:rPr>
              <a:t> =</a:t>
            </a:r>
          </a:p>
          <a:p>
            <a:pPr marL="514350" indent="-514350">
              <a:defRPr/>
            </a:pPr>
            <a:r>
              <a:rPr lang="en-US" sz="2000" dirty="0">
                <a:latin typeface="Arial" charset="0"/>
              </a:rPr>
              <a:t>16. Odysseus =</a:t>
            </a:r>
          </a:p>
          <a:p>
            <a:pPr marL="514350" indent="-514350">
              <a:defRPr/>
            </a:pPr>
            <a:r>
              <a:rPr lang="en-US" sz="2000" dirty="0">
                <a:latin typeface="Arial" charset="0"/>
              </a:rPr>
              <a:t>17. Persephone = </a:t>
            </a:r>
          </a:p>
          <a:p>
            <a:pPr>
              <a:defRPr/>
            </a:pPr>
            <a:endParaRPr lang="en-US" dirty="0">
              <a:latin typeface="Arial" charset="0"/>
            </a:endParaRPr>
          </a:p>
        </p:txBody>
      </p:sp>
      <p:sp>
        <p:nvSpPr>
          <p:cNvPr id="7" name="TextBox 6"/>
          <p:cNvSpPr txBox="1">
            <a:spLocks noChangeArrowheads="1"/>
          </p:cNvSpPr>
          <p:nvPr/>
        </p:nvSpPr>
        <p:spPr bwMode="auto">
          <a:xfrm>
            <a:off x="2133600" y="2362200"/>
            <a:ext cx="1447800" cy="1446213"/>
          </a:xfrm>
          <a:prstGeom prst="rect">
            <a:avLst/>
          </a:prstGeom>
          <a:noFill/>
          <a:ln w="9525">
            <a:noFill/>
            <a:miter lim="800000"/>
            <a:headEnd/>
            <a:tailEnd/>
          </a:ln>
        </p:spPr>
        <p:txBody>
          <a:bodyPr>
            <a:spAutoFit/>
          </a:bodyPr>
          <a:lstStyle/>
          <a:p>
            <a:r>
              <a:rPr lang="en-US" sz="2200"/>
              <a:t>Jupiter</a:t>
            </a:r>
          </a:p>
          <a:p>
            <a:r>
              <a:rPr lang="en-US" sz="2200"/>
              <a:t>Juno</a:t>
            </a:r>
          </a:p>
          <a:p>
            <a:r>
              <a:rPr lang="en-US" sz="2200"/>
              <a:t>Minerva</a:t>
            </a:r>
          </a:p>
          <a:p>
            <a:r>
              <a:rPr lang="en-US" sz="2200"/>
              <a:t>Apollo</a:t>
            </a:r>
          </a:p>
        </p:txBody>
      </p:sp>
      <p:sp>
        <p:nvSpPr>
          <p:cNvPr id="8" name="TextBox 7"/>
          <p:cNvSpPr txBox="1">
            <a:spLocks noChangeArrowheads="1"/>
          </p:cNvSpPr>
          <p:nvPr/>
        </p:nvSpPr>
        <p:spPr bwMode="auto">
          <a:xfrm>
            <a:off x="2286000" y="3810000"/>
            <a:ext cx="1676400" cy="2246313"/>
          </a:xfrm>
          <a:prstGeom prst="rect">
            <a:avLst/>
          </a:prstGeom>
          <a:noFill/>
          <a:ln w="9525">
            <a:noFill/>
            <a:miter lim="800000"/>
            <a:headEnd/>
            <a:tailEnd/>
          </a:ln>
        </p:spPr>
        <p:txBody>
          <a:bodyPr>
            <a:spAutoFit/>
          </a:bodyPr>
          <a:lstStyle/>
          <a:p>
            <a:r>
              <a:rPr lang="en-US" sz="2000"/>
              <a:t>Ceres</a:t>
            </a:r>
          </a:p>
          <a:p>
            <a:pPr>
              <a:lnSpc>
                <a:spcPct val="150000"/>
              </a:lnSpc>
            </a:pPr>
            <a:r>
              <a:rPr lang="en-US" sz="2000"/>
              <a:t>Mercury</a:t>
            </a:r>
          </a:p>
          <a:p>
            <a:r>
              <a:rPr lang="en-US" sz="2000"/>
              <a:t>Neptune</a:t>
            </a:r>
          </a:p>
          <a:p>
            <a:r>
              <a:rPr lang="en-US" sz="2000"/>
              <a:t>      Vulcan</a:t>
            </a:r>
          </a:p>
          <a:p>
            <a:pPr>
              <a:lnSpc>
                <a:spcPct val="150000"/>
              </a:lnSpc>
            </a:pPr>
            <a:r>
              <a:rPr lang="en-US" sz="2000"/>
              <a:t>Pluto / Dis</a:t>
            </a:r>
          </a:p>
          <a:p>
            <a:r>
              <a:rPr lang="en-US" sz="2000"/>
              <a:t>Mars</a:t>
            </a:r>
          </a:p>
        </p:txBody>
      </p:sp>
      <p:sp>
        <p:nvSpPr>
          <p:cNvPr id="9" name="TextBox 8"/>
          <p:cNvSpPr txBox="1">
            <a:spLocks noChangeArrowheads="1"/>
          </p:cNvSpPr>
          <p:nvPr/>
        </p:nvSpPr>
        <p:spPr bwMode="auto">
          <a:xfrm>
            <a:off x="6172200" y="2667000"/>
            <a:ext cx="2362200" cy="3170238"/>
          </a:xfrm>
          <a:prstGeom prst="rect">
            <a:avLst/>
          </a:prstGeom>
          <a:noFill/>
          <a:ln w="9525">
            <a:noFill/>
            <a:miter lim="800000"/>
            <a:headEnd/>
            <a:tailEnd/>
          </a:ln>
        </p:spPr>
        <p:txBody>
          <a:bodyPr>
            <a:spAutoFit/>
          </a:bodyPr>
          <a:lstStyle/>
          <a:p>
            <a:r>
              <a:rPr lang="en-US" sz="2000"/>
              <a:t>Venus</a:t>
            </a:r>
          </a:p>
          <a:p>
            <a:r>
              <a:rPr lang="en-US" sz="2000"/>
              <a:t>Vesta</a:t>
            </a:r>
          </a:p>
          <a:p>
            <a:r>
              <a:rPr lang="en-US" sz="2000"/>
              <a:t>Bacchus</a:t>
            </a:r>
          </a:p>
          <a:p>
            <a:r>
              <a:rPr lang="en-US" sz="2000"/>
              <a:t>Diana</a:t>
            </a:r>
          </a:p>
          <a:p>
            <a:endParaRPr lang="en-US" sz="2000"/>
          </a:p>
          <a:p>
            <a:endParaRPr lang="en-US" sz="2000"/>
          </a:p>
          <a:p>
            <a:endParaRPr lang="en-US" sz="2000"/>
          </a:p>
          <a:p>
            <a:r>
              <a:rPr lang="en-US" sz="2000"/>
              <a:t>Hercules</a:t>
            </a:r>
          </a:p>
          <a:p>
            <a:r>
              <a:rPr lang="en-US" sz="2000"/>
              <a:t>Ulysses</a:t>
            </a:r>
          </a:p>
          <a:p>
            <a:r>
              <a:rPr lang="en-US" sz="2000"/>
              <a:t> Proserpina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additive="base">
                                        <p:cTn id="1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 calcmode="lin" valueType="num">
                                      <p:cBhvr additive="base">
                                        <p:cTn id="20"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blinds(horizontal)">
                                      <p:cBhvr>
                                        <p:cTn id="30" dur="500"/>
                                        <p:tgtEl>
                                          <p:spTgt spid="8">
                                            <p:txEl>
                                              <p:pRg st="0" end="0"/>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animEffect transition="in" filter="blinds(horizontal)">
                                      <p:cBhvr>
                                        <p:cTn id="33" dur="500"/>
                                        <p:tgtEl>
                                          <p:spTgt spid="8">
                                            <p:txEl>
                                              <p:pRg st="1" end="1"/>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8">
                                            <p:txEl>
                                              <p:pRg st="2" end="2"/>
                                            </p:txEl>
                                          </p:spTgt>
                                        </p:tgtEl>
                                        <p:attrNameLst>
                                          <p:attrName>style.visibility</p:attrName>
                                        </p:attrNameLst>
                                      </p:cBhvr>
                                      <p:to>
                                        <p:strVal val="visible"/>
                                      </p:to>
                                    </p:set>
                                    <p:animEffect transition="in" filter="blinds(horizontal)">
                                      <p:cBhvr>
                                        <p:cTn id="36" dur="500"/>
                                        <p:tgtEl>
                                          <p:spTgt spid="8">
                                            <p:txEl>
                                              <p:pRg st="2" end="2"/>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8">
                                            <p:txEl>
                                              <p:pRg st="3" end="3"/>
                                            </p:txEl>
                                          </p:spTgt>
                                        </p:tgtEl>
                                        <p:attrNameLst>
                                          <p:attrName>style.visibility</p:attrName>
                                        </p:attrNameLst>
                                      </p:cBhvr>
                                      <p:to>
                                        <p:strVal val="visible"/>
                                      </p:to>
                                    </p:set>
                                    <p:animEffect transition="in" filter="blinds(horizontal)">
                                      <p:cBhvr>
                                        <p:cTn id="39" dur="500"/>
                                        <p:tgtEl>
                                          <p:spTgt spid="8">
                                            <p:txEl>
                                              <p:pRg st="3" end="3"/>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blinds(horizontal)">
                                      <p:cBhvr>
                                        <p:cTn id="42" dur="500"/>
                                        <p:tgtEl>
                                          <p:spTgt spid="8">
                                            <p:txEl>
                                              <p:pRg st="4" end="4"/>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8">
                                            <p:txEl>
                                              <p:pRg st="5" end="5"/>
                                            </p:txEl>
                                          </p:spTgt>
                                        </p:tgtEl>
                                        <p:attrNameLst>
                                          <p:attrName>style.visibility</p:attrName>
                                        </p:attrNameLst>
                                      </p:cBhvr>
                                      <p:to>
                                        <p:strVal val="visible"/>
                                      </p:to>
                                    </p:set>
                                    <p:animEffect transition="in" filter="blinds(horizontal)">
                                      <p:cBhvr>
                                        <p:cTn id="45" dur="500"/>
                                        <p:tgtEl>
                                          <p:spTgt spid="8">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nodeType="clickEffect">
                                  <p:stCondLst>
                                    <p:cond delay="0"/>
                                  </p:stCondLst>
                                  <p:childTnLst>
                                    <p:set>
                                      <p:cBhvr>
                                        <p:cTn id="49" dur="1" fill="hold">
                                          <p:stCondLst>
                                            <p:cond delay="0"/>
                                          </p:stCondLst>
                                        </p:cTn>
                                        <p:tgtEl>
                                          <p:spTgt spid="9">
                                            <p:txEl>
                                              <p:pRg st="0" end="0"/>
                                            </p:txEl>
                                          </p:spTgt>
                                        </p:tgtEl>
                                        <p:attrNameLst>
                                          <p:attrName>style.visibility</p:attrName>
                                        </p:attrNameLst>
                                      </p:cBhvr>
                                      <p:to>
                                        <p:strVal val="visible"/>
                                      </p:to>
                                    </p:set>
                                    <p:animEffect transition="in" filter="diamond(in)">
                                      <p:cBhvr>
                                        <p:cTn id="50" dur="2000"/>
                                        <p:tgtEl>
                                          <p:spTgt spid="9">
                                            <p:txEl>
                                              <p:pRg st="0" end="0"/>
                                            </p:txEl>
                                          </p:spTgt>
                                        </p:tgtEl>
                                      </p:cBhvr>
                                    </p:animEffect>
                                  </p:childTnLst>
                                </p:cTn>
                              </p:par>
                              <p:par>
                                <p:cTn id="51" presetID="8" presetClass="entr" presetSubtype="16" fill="hold" nodeType="withEffect">
                                  <p:stCondLst>
                                    <p:cond delay="0"/>
                                  </p:stCondLst>
                                  <p:childTnLst>
                                    <p:set>
                                      <p:cBhvr>
                                        <p:cTn id="52" dur="1" fill="hold">
                                          <p:stCondLst>
                                            <p:cond delay="0"/>
                                          </p:stCondLst>
                                        </p:cTn>
                                        <p:tgtEl>
                                          <p:spTgt spid="9">
                                            <p:txEl>
                                              <p:pRg st="1" end="1"/>
                                            </p:txEl>
                                          </p:spTgt>
                                        </p:tgtEl>
                                        <p:attrNameLst>
                                          <p:attrName>style.visibility</p:attrName>
                                        </p:attrNameLst>
                                      </p:cBhvr>
                                      <p:to>
                                        <p:strVal val="visible"/>
                                      </p:to>
                                    </p:set>
                                    <p:animEffect transition="in" filter="diamond(in)">
                                      <p:cBhvr>
                                        <p:cTn id="53" dur="2000"/>
                                        <p:tgtEl>
                                          <p:spTgt spid="9">
                                            <p:txEl>
                                              <p:pRg st="1" end="1"/>
                                            </p:txEl>
                                          </p:spTgt>
                                        </p:tgtEl>
                                      </p:cBhvr>
                                    </p:animEffect>
                                  </p:childTnLst>
                                </p:cTn>
                              </p:par>
                              <p:par>
                                <p:cTn id="54" presetID="8" presetClass="entr" presetSubtype="16" fill="hold" nodeType="withEffect">
                                  <p:stCondLst>
                                    <p:cond delay="0"/>
                                  </p:stCondLst>
                                  <p:childTnLst>
                                    <p:set>
                                      <p:cBhvr>
                                        <p:cTn id="55" dur="1" fill="hold">
                                          <p:stCondLst>
                                            <p:cond delay="0"/>
                                          </p:stCondLst>
                                        </p:cTn>
                                        <p:tgtEl>
                                          <p:spTgt spid="9">
                                            <p:txEl>
                                              <p:pRg st="2" end="2"/>
                                            </p:txEl>
                                          </p:spTgt>
                                        </p:tgtEl>
                                        <p:attrNameLst>
                                          <p:attrName>style.visibility</p:attrName>
                                        </p:attrNameLst>
                                      </p:cBhvr>
                                      <p:to>
                                        <p:strVal val="visible"/>
                                      </p:to>
                                    </p:set>
                                    <p:animEffect transition="in" filter="diamond(in)">
                                      <p:cBhvr>
                                        <p:cTn id="56" dur="2000"/>
                                        <p:tgtEl>
                                          <p:spTgt spid="9">
                                            <p:txEl>
                                              <p:pRg st="2" end="2"/>
                                            </p:txEl>
                                          </p:spTgt>
                                        </p:tgtEl>
                                      </p:cBhvr>
                                    </p:animEffect>
                                  </p:childTnLst>
                                </p:cTn>
                              </p:par>
                              <p:par>
                                <p:cTn id="57" presetID="8" presetClass="entr" presetSubtype="16" fill="hold" nodeType="withEffect">
                                  <p:stCondLst>
                                    <p:cond delay="0"/>
                                  </p:stCondLst>
                                  <p:childTnLst>
                                    <p:set>
                                      <p:cBhvr>
                                        <p:cTn id="58" dur="1" fill="hold">
                                          <p:stCondLst>
                                            <p:cond delay="0"/>
                                          </p:stCondLst>
                                        </p:cTn>
                                        <p:tgtEl>
                                          <p:spTgt spid="9">
                                            <p:txEl>
                                              <p:pRg st="3" end="3"/>
                                            </p:txEl>
                                          </p:spTgt>
                                        </p:tgtEl>
                                        <p:attrNameLst>
                                          <p:attrName>style.visibility</p:attrName>
                                        </p:attrNameLst>
                                      </p:cBhvr>
                                      <p:to>
                                        <p:strVal val="visible"/>
                                      </p:to>
                                    </p:set>
                                    <p:animEffect transition="in" filter="diamond(in)">
                                      <p:cBhvr>
                                        <p:cTn id="59" dur="2000"/>
                                        <p:tgtEl>
                                          <p:spTgt spid="9">
                                            <p:txEl>
                                              <p:pRg st="3" end="3"/>
                                            </p:txEl>
                                          </p:spTgt>
                                        </p:tgtEl>
                                      </p:cBhvr>
                                    </p:animEffect>
                                  </p:childTnLst>
                                </p:cTn>
                              </p:par>
                              <p:par>
                                <p:cTn id="60" presetID="8" presetClass="entr" presetSubtype="16" fill="hold" nodeType="withEffect">
                                  <p:stCondLst>
                                    <p:cond delay="0"/>
                                  </p:stCondLst>
                                  <p:childTnLst>
                                    <p:set>
                                      <p:cBhvr>
                                        <p:cTn id="61" dur="1" fill="hold">
                                          <p:stCondLst>
                                            <p:cond delay="0"/>
                                          </p:stCondLst>
                                        </p:cTn>
                                        <p:tgtEl>
                                          <p:spTgt spid="9">
                                            <p:txEl>
                                              <p:pRg st="7" end="7"/>
                                            </p:txEl>
                                          </p:spTgt>
                                        </p:tgtEl>
                                        <p:attrNameLst>
                                          <p:attrName>style.visibility</p:attrName>
                                        </p:attrNameLst>
                                      </p:cBhvr>
                                      <p:to>
                                        <p:strVal val="visible"/>
                                      </p:to>
                                    </p:set>
                                    <p:animEffect transition="in" filter="diamond(in)">
                                      <p:cBhvr>
                                        <p:cTn id="62" dur="2000"/>
                                        <p:tgtEl>
                                          <p:spTgt spid="9">
                                            <p:txEl>
                                              <p:pRg st="7" end="7"/>
                                            </p:txEl>
                                          </p:spTgt>
                                        </p:tgtEl>
                                      </p:cBhvr>
                                    </p:animEffect>
                                  </p:childTnLst>
                                </p:cTn>
                              </p:par>
                              <p:par>
                                <p:cTn id="63" presetID="8" presetClass="entr" presetSubtype="16" fill="hold" nodeType="withEffect">
                                  <p:stCondLst>
                                    <p:cond delay="0"/>
                                  </p:stCondLst>
                                  <p:childTnLst>
                                    <p:set>
                                      <p:cBhvr>
                                        <p:cTn id="64" dur="1" fill="hold">
                                          <p:stCondLst>
                                            <p:cond delay="0"/>
                                          </p:stCondLst>
                                        </p:cTn>
                                        <p:tgtEl>
                                          <p:spTgt spid="9">
                                            <p:txEl>
                                              <p:pRg st="8" end="8"/>
                                            </p:txEl>
                                          </p:spTgt>
                                        </p:tgtEl>
                                        <p:attrNameLst>
                                          <p:attrName>style.visibility</p:attrName>
                                        </p:attrNameLst>
                                      </p:cBhvr>
                                      <p:to>
                                        <p:strVal val="visible"/>
                                      </p:to>
                                    </p:set>
                                    <p:animEffect transition="in" filter="diamond(in)">
                                      <p:cBhvr>
                                        <p:cTn id="65" dur="2000"/>
                                        <p:tgtEl>
                                          <p:spTgt spid="9">
                                            <p:txEl>
                                              <p:pRg st="8" end="8"/>
                                            </p:txEl>
                                          </p:spTgt>
                                        </p:tgtEl>
                                      </p:cBhvr>
                                    </p:animEffect>
                                  </p:childTnLst>
                                </p:cTn>
                              </p:par>
                              <p:par>
                                <p:cTn id="66" presetID="8" presetClass="entr" presetSubtype="16" fill="hold" nodeType="withEffect">
                                  <p:stCondLst>
                                    <p:cond delay="0"/>
                                  </p:stCondLst>
                                  <p:childTnLst>
                                    <p:set>
                                      <p:cBhvr>
                                        <p:cTn id="67" dur="1" fill="hold">
                                          <p:stCondLst>
                                            <p:cond delay="0"/>
                                          </p:stCondLst>
                                        </p:cTn>
                                        <p:tgtEl>
                                          <p:spTgt spid="9">
                                            <p:txEl>
                                              <p:pRg st="9" end="9"/>
                                            </p:txEl>
                                          </p:spTgt>
                                        </p:tgtEl>
                                        <p:attrNameLst>
                                          <p:attrName>style.visibility</p:attrName>
                                        </p:attrNameLst>
                                      </p:cBhvr>
                                      <p:to>
                                        <p:strVal val="visible"/>
                                      </p:to>
                                    </p:set>
                                    <p:animEffect transition="in" filter="diamond(in)">
                                      <p:cBhvr>
                                        <p:cTn id="68" dur="20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09600"/>
            <a:ext cx="8382000" cy="6309420"/>
          </a:xfrm>
          <a:prstGeom prst="rect">
            <a:avLst/>
          </a:prstGeom>
          <a:noFill/>
        </p:spPr>
        <p:txBody>
          <a:bodyPr wrap="square" rtlCol="0">
            <a:spAutoFit/>
          </a:bodyPr>
          <a:lstStyle/>
          <a:p>
            <a:r>
              <a:rPr lang="en-US" sz="2000" b="1" dirty="0" smtClean="0"/>
              <a:t>MAJOR HEROES …</a:t>
            </a:r>
            <a:r>
              <a:rPr lang="en-US" dirty="0" smtClean="0"/>
              <a:t> [http://www.dl.ket.org/latin1/mythology/3fables/heroes/]</a:t>
            </a:r>
          </a:p>
          <a:p>
            <a:endParaRPr lang="en-US" dirty="0" smtClean="0"/>
          </a:p>
          <a:p>
            <a:pPr>
              <a:buFont typeface="Wingdings" pitchFamily="2" charset="2"/>
              <a:buChar char="q"/>
            </a:pPr>
            <a:r>
              <a:rPr lang="en-US" dirty="0" smtClean="0"/>
              <a:t> </a:t>
            </a:r>
            <a:r>
              <a:rPr lang="en-US" b="1" dirty="0" smtClean="0"/>
              <a:t>Aeneas</a:t>
            </a:r>
            <a:r>
              <a:rPr lang="en-US" dirty="0" smtClean="0"/>
              <a:t> -  son of the goddess Venus/Aphrodite &amp; the mortal </a:t>
            </a:r>
            <a:r>
              <a:rPr lang="en-US" dirty="0" err="1" smtClean="0"/>
              <a:t>Anchises</a:t>
            </a:r>
            <a:r>
              <a:rPr lang="en-US" dirty="0" smtClean="0"/>
              <a:t>; one of the few Trojan  survivors of the Trojan War, who wandered around the Mediterranean for many years before settling in Italy.  His descendents, 300 years later, are Romulus and </a:t>
            </a:r>
            <a:r>
              <a:rPr lang="en-US" dirty="0" err="1" smtClean="0"/>
              <a:t>Remus</a:t>
            </a:r>
            <a:r>
              <a:rPr lang="en-US" dirty="0" smtClean="0"/>
              <a:t>, so he is the connection b/n Troy and Rome.  Lover of Dido in Carthage, father of </a:t>
            </a:r>
            <a:r>
              <a:rPr lang="en-US" dirty="0" err="1" smtClean="0"/>
              <a:t>Ascanius</a:t>
            </a:r>
            <a:r>
              <a:rPr lang="en-US" dirty="0" smtClean="0"/>
              <a:t>; the subject of Vergil’s famous epic poem The</a:t>
            </a:r>
            <a:r>
              <a:rPr lang="en-US" i="1" dirty="0" smtClean="0"/>
              <a:t> </a:t>
            </a:r>
            <a:r>
              <a:rPr lang="en-US" i="1" dirty="0" err="1" smtClean="0"/>
              <a:t>Aeneid</a:t>
            </a:r>
            <a:r>
              <a:rPr lang="en-US" dirty="0" smtClean="0"/>
              <a:t>… </a:t>
            </a:r>
            <a:r>
              <a:rPr lang="en-US" sz="1400" dirty="0" smtClean="0"/>
              <a:t>[</a:t>
            </a:r>
            <a:r>
              <a:rPr lang="en-US" sz="1400" i="1" dirty="0" smtClean="0"/>
              <a:t>for more information, see</a:t>
            </a:r>
            <a:r>
              <a:rPr lang="en-US" sz="1400" dirty="0" smtClean="0"/>
              <a:t> </a:t>
            </a:r>
            <a:r>
              <a:rPr lang="en-US" sz="1400" dirty="0" smtClean="0">
                <a:sym typeface="Wingdings" pitchFamily="2" charset="2"/>
              </a:rPr>
              <a:t> </a:t>
            </a:r>
            <a:r>
              <a:rPr lang="en-US" sz="1400" dirty="0" smtClean="0"/>
              <a:t>http://www.dl.ket.org/latin1/mythology/3fables/heroes/aeneas.htm]</a:t>
            </a:r>
          </a:p>
          <a:p>
            <a:endParaRPr lang="en-US" sz="1400" dirty="0" smtClean="0"/>
          </a:p>
          <a:p>
            <a:pPr>
              <a:buFont typeface="Wingdings" pitchFamily="2" charset="2"/>
              <a:buChar char="q"/>
            </a:pPr>
            <a:r>
              <a:rPr lang="en-US" sz="1600" dirty="0" smtClean="0"/>
              <a:t> </a:t>
            </a:r>
            <a:r>
              <a:rPr lang="en-US" sz="1600" b="1" dirty="0" smtClean="0"/>
              <a:t>Hercules</a:t>
            </a:r>
            <a:r>
              <a:rPr lang="en-US" sz="1600" dirty="0" smtClean="0"/>
              <a:t> (</a:t>
            </a:r>
            <a:r>
              <a:rPr lang="en-US" sz="1600" dirty="0" err="1" smtClean="0"/>
              <a:t>Herakles</a:t>
            </a:r>
            <a:r>
              <a:rPr lang="en-US" sz="1600" dirty="0" smtClean="0"/>
              <a:t> in Greek) – son of Jupiter/Zeus, performed the famous 12 labors, including slaying the </a:t>
            </a:r>
            <a:r>
              <a:rPr lang="en-US" sz="1600" dirty="0" err="1" smtClean="0"/>
              <a:t>Nemean</a:t>
            </a:r>
            <a:r>
              <a:rPr lang="en-US" sz="1600" dirty="0" smtClean="0"/>
              <a:t> Lion, </a:t>
            </a:r>
            <a:r>
              <a:rPr lang="en-US" sz="1600" dirty="0" err="1" smtClean="0"/>
              <a:t>Erymanthian</a:t>
            </a:r>
            <a:r>
              <a:rPr lang="en-US" sz="1600" dirty="0" smtClean="0"/>
              <a:t> Boar, the Hydra, and other monsters , [</a:t>
            </a:r>
            <a:r>
              <a:rPr lang="en-US" sz="1600" i="1" dirty="0" smtClean="0"/>
              <a:t>for more information, see</a:t>
            </a:r>
            <a:r>
              <a:rPr lang="en-US" sz="1600" i="1" dirty="0" smtClean="0">
                <a:sym typeface="Wingdings" pitchFamily="2" charset="2"/>
              </a:rPr>
              <a:t> </a:t>
            </a:r>
            <a:r>
              <a:rPr lang="en-US" sz="1600" dirty="0" smtClean="0"/>
              <a:t>http://www.dl.ket.org/latin1/mythology/3fables/heroes/hercules.htm] </a:t>
            </a:r>
            <a:r>
              <a:rPr lang="en-US" sz="1600" i="1" u="sng" dirty="0" smtClean="0"/>
              <a:t>or </a:t>
            </a:r>
            <a:r>
              <a:rPr lang="en-US" sz="1600" i="1" dirty="0" smtClean="0"/>
              <a:t>[http://www.dl.ket.org/latin1/mythology/3fables/heroes/hercules/]</a:t>
            </a:r>
          </a:p>
          <a:p>
            <a:endParaRPr lang="en-US" sz="1600" i="1" dirty="0" smtClean="0"/>
          </a:p>
          <a:p>
            <a:pPr>
              <a:buFont typeface="Wingdings" pitchFamily="2" charset="2"/>
              <a:buChar char="q"/>
            </a:pPr>
            <a:r>
              <a:rPr lang="en-US" sz="1600" i="1" dirty="0" smtClean="0"/>
              <a:t> </a:t>
            </a:r>
            <a:r>
              <a:rPr lang="en-US" b="1" dirty="0" smtClean="0"/>
              <a:t>Jason </a:t>
            </a:r>
            <a:r>
              <a:rPr lang="en-US" sz="1600" i="1" dirty="0" smtClean="0"/>
              <a:t>-  </a:t>
            </a:r>
            <a:r>
              <a:rPr lang="en-US" sz="1600" dirty="0" smtClean="0"/>
              <a:t>leader of the Argonauts on the mission to acquire the Golden Fleece; married </a:t>
            </a:r>
            <a:r>
              <a:rPr lang="en-US" sz="1600" dirty="0" err="1" smtClean="0"/>
              <a:t>Medea</a:t>
            </a:r>
            <a:r>
              <a:rPr lang="en-US" sz="1600" dirty="0" smtClean="0"/>
              <a:t>; </a:t>
            </a:r>
            <a:r>
              <a:rPr lang="en-US" sz="1600" i="1" dirty="0" smtClean="0"/>
              <a:t>[for more information, see </a:t>
            </a:r>
            <a:r>
              <a:rPr lang="en-US" sz="1600" i="1" dirty="0" smtClean="0">
                <a:sym typeface="Wingdings" pitchFamily="2" charset="2"/>
              </a:rPr>
              <a:t> </a:t>
            </a:r>
            <a:r>
              <a:rPr lang="en-US" sz="1600" i="1" dirty="0" smtClean="0">
                <a:hlinkClick r:id="rId2"/>
              </a:rPr>
              <a:t>http://www.dl.ket.org/latin1/mythology/3fables/heroes/jason.htm</a:t>
            </a:r>
            <a:r>
              <a:rPr lang="en-US" sz="1600" i="1" dirty="0" smtClean="0"/>
              <a:t>]</a:t>
            </a:r>
          </a:p>
          <a:p>
            <a:endParaRPr lang="en-US" sz="1600" i="1" dirty="0" smtClean="0"/>
          </a:p>
          <a:p>
            <a:pPr>
              <a:buFont typeface="Wingdings" pitchFamily="2" charset="2"/>
              <a:buChar char="q"/>
            </a:pPr>
            <a:r>
              <a:rPr lang="en-US" sz="1600" b="1" i="1" dirty="0" smtClean="0"/>
              <a:t> Odysseus (Ulysses) – </a:t>
            </a:r>
            <a:r>
              <a:rPr lang="en-US" sz="1600" i="1" dirty="0" smtClean="0"/>
              <a:t>very clever Greek hero; conceived of the Trojan Horse thanks to Minerva; wandered the Mediterranean many years, and encountered </a:t>
            </a:r>
            <a:r>
              <a:rPr lang="en-US" sz="1600" i="1" dirty="0" err="1" smtClean="0"/>
              <a:t>Polyphemus</a:t>
            </a:r>
            <a:r>
              <a:rPr lang="en-US" sz="1600" i="1" dirty="0" smtClean="0"/>
              <a:t> the Cyclops, the witch Circe, and the beautiful  </a:t>
            </a:r>
            <a:r>
              <a:rPr lang="en-US" sz="1600" i="1" dirty="0" err="1" smtClean="0"/>
              <a:t>Nausikaa</a:t>
            </a:r>
            <a:r>
              <a:rPr lang="en-US" sz="1600" i="1" dirty="0" smtClean="0"/>
              <a:t> and Calypso, among other adventures, before returning home to his wife Penelope in Ithaca.  </a:t>
            </a:r>
            <a:r>
              <a:rPr lang="en-US" sz="1600" dirty="0" smtClean="0"/>
              <a:t>[</a:t>
            </a:r>
            <a:r>
              <a:rPr lang="en-US" sz="1600" i="1" dirty="0" smtClean="0"/>
              <a:t>for more information, see </a:t>
            </a:r>
            <a:r>
              <a:rPr lang="en-US" sz="1600" i="1" dirty="0" smtClean="0">
                <a:sym typeface="Wingdings" pitchFamily="2" charset="2"/>
              </a:rPr>
              <a:t> </a:t>
            </a:r>
            <a:r>
              <a:rPr lang="en-US" sz="1600" dirty="0" smtClean="0"/>
              <a:t>http://www.dl.ket.org/latin1/mythology/3fables/heroes/odysseus.htm]</a:t>
            </a:r>
          </a:p>
          <a:p>
            <a:pPr>
              <a:buFont typeface="Wingdings" pitchFamily="2" charset="2"/>
              <a:buChar char="q"/>
            </a:pPr>
            <a:endParaRPr lang="en-US" sz="2000"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14400"/>
            <a:ext cx="7620000" cy="4832092"/>
          </a:xfrm>
          <a:prstGeom prst="rect">
            <a:avLst/>
          </a:prstGeom>
          <a:noFill/>
        </p:spPr>
        <p:txBody>
          <a:bodyPr wrap="square" rtlCol="0">
            <a:spAutoFit/>
          </a:bodyPr>
          <a:lstStyle/>
          <a:p>
            <a:pPr>
              <a:buFont typeface="Wingdings" pitchFamily="2" charset="2"/>
              <a:buChar char="q"/>
            </a:pPr>
            <a:r>
              <a:rPr lang="en-US" dirty="0" smtClean="0"/>
              <a:t> </a:t>
            </a:r>
            <a:r>
              <a:rPr lang="en-US" sz="2000" b="1" dirty="0" err="1" smtClean="0"/>
              <a:t>Perseus</a:t>
            </a:r>
            <a:r>
              <a:rPr lang="en-US" sz="2000" b="1" dirty="0" smtClean="0"/>
              <a:t> </a:t>
            </a:r>
            <a:r>
              <a:rPr lang="en-US" dirty="0" smtClean="0"/>
              <a:t> - son of Jupiter/Zeus and </a:t>
            </a:r>
            <a:r>
              <a:rPr lang="en-US" dirty="0" err="1" smtClean="0"/>
              <a:t>Danaë</a:t>
            </a:r>
            <a:r>
              <a:rPr lang="en-US" dirty="0" smtClean="0"/>
              <a:t>, born from a shower of gold, slayer of Medusa, turned Atlas to stone, freed Andromeda from the sea monster; Percy Jackson is his namesake [</a:t>
            </a:r>
            <a:r>
              <a:rPr lang="en-US" i="1" dirty="0" smtClean="0"/>
              <a:t>for more information, see </a:t>
            </a:r>
            <a:r>
              <a:rPr lang="en-US" i="1" dirty="0" smtClean="0">
                <a:sym typeface="Wingdings" pitchFamily="2" charset="2"/>
              </a:rPr>
              <a:t> </a:t>
            </a:r>
            <a:r>
              <a:rPr lang="en-US" dirty="0" smtClean="0"/>
              <a:t>ttp://www.dl.ket.org/latin1/mythology/3fables/heroes/perseus.htm</a:t>
            </a:r>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r>
              <a:rPr lang="en-US" dirty="0" smtClean="0"/>
              <a:t> </a:t>
            </a:r>
            <a:r>
              <a:rPr lang="en-US" b="1" dirty="0" err="1" smtClean="0"/>
              <a:t>Theseus</a:t>
            </a:r>
            <a:r>
              <a:rPr lang="en-US" dirty="0" smtClean="0"/>
              <a:t> – son of the god Neptune/Poseidon and </a:t>
            </a:r>
            <a:r>
              <a:rPr lang="en-US" dirty="0" err="1" smtClean="0"/>
              <a:t>Aithra</a:t>
            </a:r>
            <a:r>
              <a:rPr lang="en-US" dirty="0" smtClean="0"/>
              <a:t>, his “mortal father” was </a:t>
            </a:r>
            <a:r>
              <a:rPr lang="en-US" dirty="0" err="1" smtClean="0"/>
              <a:t>Aegeus</a:t>
            </a:r>
            <a:r>
              <a:rPr lang="en-US" dirty="0" smtClean="0"/>
              <a:t>, slayer of the Minotaur, lover of </a:t>
            </a:r>
            <a:r>
              <a:rPr lang="en-US" dirty="0" err="1" smtClean="0"/>
              <a:t>Ariadne</a:t>
            </a:r>
            <a:r>
              <a:rPr lang="en-US" dirty="0" smtClean="0"/>
              <a:t>, </a:t>
            </a:r>
            <a:r>
              <a:rPr lang="en-US" dirty="0" err="1" smtClean="0"/>
              <a:t>tho</a:t>
            </a:r>
            <a:r>
              <a:rPr lang="en-US" dirty="0" smtClean="0"/>
              <a:t> he left her on the island of Naxos, also slew </a:t>
            </a:r>
            <a:r>
              <a:rPr lang="en-US" dirty="0" err="1" smtClean="0"/>
              <a:t>Procrustes</a:t>
            </a:r>
            <a:r>
              <a:rPr lang="en-US" dirty="0" smtClean="0"/>
              <a:t> and </a:t>
            </a:r>
            <a:r>
              <a:rPr lang="en-US" dirty="0" err="1" smtClean="0"/>
              <a:t>Sinon</a:t>
            </a:r>
            <a:r>
              <a:rPr lang="en-US" dirty="0" smtClean="0"/>
              <a:t>; the legendary founder of democracy in Athens; went to the Underworld and returned[</a:t>
            </a:r>
            <a:r>
              <a:rPr lang="en-US" i="1" dirty="0" smtClean="0"/>
              <a:t>for more information, see </a:t>
            </a:r>
            <a:r>
              <a:rPr lang="en-US" i="1" dirty="0" smtClean="0">
                <a:sym typeface="Wingdings" pitchFamily="2" charset="2"/>
              </a:rPr>
              <a:t> </a:t>
            </a:r>
            <a:r>
              <a:rPr lang="en-US" dirty="0" smtClean="0">
                <a:hlinkClick r:id="rId2"/>
              </a:rPr>
              <a:t>http://www.dl.ket.org/latin1/mythology/3fables/heroes/theseus.htm</a:t>
            </a:r>
            <a:endParaRPr lang="en-US" dirty="0" smtClean="0"/>
          </a:p>
          <a:p>
            <a:endParaRPr lang="en-US" dirty="0" smtClean="0"/>
          </a:p>
          <a:p>
            <a:pPr>
              <a:buFont typeface="Wingdings" pitchFamily="2" charset="2"/>
              <a:buChar char="q"/>
            </a:pPr>
            <a:r>
              <a:rPr lang="en-US" dirty="0" smtClean="0"/>
              <a:t> </a:t>
            </a:r>
            <a:r>
              <a:rPr lang="en-US" b="1" dirty="0" smtClean="0"/>
              <a:t>Orion</a:t>
            </a:r>
            <a:r>
              <a:rPr lang="en-US" dirty="0" smtClean="0"/>
              <a:t> –  a great hunter, and hunting companion of Diana (Artemis), who was tricked into shooting him by Apollo     [ </a:t>
            </a:r>
            <a:r>
              <a:rPr lang="en-US" i="1" dirty="0" smtClean="0"/>
              <a:t>for more information, see </a:t>
            </a:r>
            <a:r>
              <a:rPr lang="en-US" i="1" dirty="0" smtClean="0">
                <a:sym typeface="Wingdings" pitchFamily="2" charset="2"/>
              </a:rPr>
              <a:t> </a:t>
            </a:r>
            <a:r>
              <a:rPr lang="en-US" dirty="0" smtClean="0"/>
              <a:t>http://www.theoi.com/Gigante/GiganteOrion.html]</a:t>
            </a:r>
          </a:p>
          <a:p>
            <a:pPr>
              <a:buFont typeface="Wingdings" pitchFamily="2" charset="2"/>
              <a:buChar char="q"/>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153400" cy="2031325"/>
          </a:xfrm>
          <a:prstGeom prst="rect">
            <a:avLst/>
          </a:prstGeom>
          <a:noFill/>
        </p:spPr>
        <p:txBody>
          <a:bodyPr wrap="square" rtlCol="0">
            <a:spAutoFit/>
          </a:bodyPr>
          <a:lstStyle/>
          <a:p>
            <a:r>
              <a:rPr lang="en-US" dirty="0" err="1" smtClean="0"/>
              <a:t>Bellerophon</a:t>
            </a:r>
            <a:endParaRPr lang="en-US" dirty="0" smtClean="0"/>
          </a:p>
          <a:p>
            <a:endParaRPr lang="en-US" dirty="0" smtClean="0"/>
          </a:p>
          <a:p>
            <a:r>
              <a:rPr lang="en-US" dirty="0" smtClean="0"/>
              <a:t>Cadmus</a:t>
            </a:r>
          </a:p>
          <a:p>
            <a:endParaRPr lang="en-US" dirty="0" smtClean="0"/>
          </a:p>
          <a:p>
            <a:r>
              <a:rPr lang="en-US" dirty="0" smtClean="0"/>
              <a:t>Orpheus</a:t>
            </a:r>
          </a:p>
          <a:p>
            <a:endParaRPr lang="en-US" dirty="0" smtClean="0"/>
          </a:p>
          <a:p>
            <a:r>
              <a:rPr lang="en-US" dirty="0" err="1" smtClean="0"/>
              <a:t>Atalanta</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610600" cy="7048083"/>
          </a:xfrm>
          <a:prstGeom prst="rect">
            <a:avLst/>
          </a:prstGeom>
          <a:noFill/>
        </p:spPr>
        <p:txBody>
          <a:bodyPr wrap="square" rtlCol="0">
            <a:spAutoFit/>
          </a:bodyPr>
          <a:lstStyle/>
          <a:p>
            <a:r>
              <a:rPr lang="en-US" sz="2000" b="1" dirty="0" smtClean="0"/>
              <a:t>MAJOR MONSTERS </a:t>
            </a:r>
            <a:r>
              <a:rPr lang="en-US" dirty="0" smtClean="0"/>
              <a:t>- </a:t>
            </a:r>
            <a:r>
              <a:rPr lang="en-US" dirty="0" smtClean="0">
                <a:hlinkClick r:id="rId2"/>
              </a:rPr>
              <a:t>Creatures</a:t>
            </a:r>
            <a:r>
              <a:rPr lang="en-US" dirty="0" smtClean="0"/>
              <a:t>  </a:t>
            </a:r>
            <a:r>
              <a:rPr lang="en-US" sz="1400" dirty="0" smtClean="0"/>
              <a:t>[http://www.dl.ket.org/latin1/mythology/2creatures/] </a:t>
            </a:r>
            <a:endParaRPr lang="en-US" dirty="0" smtClean="0"/>
          </a:p>
          <a:p>
            <a:endParaRPr lang="en-US" dirty="0" smtClean="0"/>
          </a:p>
          <a:p>
            <a:pPr>
              <a:buFont typeface="Wingdings" pitchFamily="2" charset="2"/>
              <a:buChar char="q"/>
            </a:pPr>
            <a:r>
              <a:rPr lang="en-US" b="1" dirty="0" smtClean="0"/>
              <a:t> Centaur - Half-man - Half-horse</a:t>
            </a:r>
            <a:r>
              <a:rPr lang="en-US" dirty="0" smtClean="0"/>
              <a:t> </a:t>
            </a:r>
          </a:p>
          <a:p>
            <a:pPr>
              <a:buFont typeface="Wingdings" pitchFamily="2" charset="2"/>
              <a:buChar char="q"/>
            </a:pPr>
            <a:r>
              <a:rPr lang="en-US" b="1" dirty="0" smtClean="0"/>
              <a:t> Chiron</a:t>
            </a:r>
            <a:r>
              <a:rPr lang="en-US" dirty="0" smtClean="0"/>
              <a:t> - gave his immortality up for Prometheus </a:t>
            </a:r>
          </a:p>
          <a:p>
            <a:pPr>
              <a:buFont typeface="Wingdings" pitchFamily="2" charset="2"/>
              <a:buChar char="q"/>
            </a:pPr>
            <a:r>
              <a:rPr lang="en-US" b="1" dirty="0" smtClean="0"/>
              <a:t> </a:t>
            </a:r>
            <a:r>
              <a:rPr lang="en-US" b="1" dirty="0" err="1" smtClean="0"/>
              <a:t>Nessus</a:t>
            </a:r>
            <a:r>
              <a:rPr lang="en-US" dirty="0" smtClean="0"/>
              <a:t> - gave </a:t>
            </a:r>
            <a:r>
              <a:rPr lang="en-US" dirty="0" err="1" smtClean="0"/>
              <a:t>Deianiara</a:t>
            </a:r>
            <a:r>
              <a:rPr lang="en-US" dirty="0" smtClean="0"/>
              <a:t>, Hercules' 2nd wife, his blood as a "love potion" </a:t>
            </a:r>
          </a:p>
          <a:p>
            <a:pPr>
              <a:buFont typeface="Wingdings" pitchFamily="2" charset="2"/>
              <a:buChar char="q"/>
            </a:pPr>
            <a:r>
              <a:rPr lang="en-US" b="1" dirty="0" smtClean="0"/>
              <a:t> Satyr - Half-man - Half-goat (Pan)</a:t>
            </a:r>
            <a:r>
              <a:rPr lang="en-US" dirty="0" smtClean="0"/>
              <a:t> </a:t>
            </a:r>
          </a:p>
          <a:p>
            <a:pPr>
              <a:buFont typeface="Wingdings" pitchFamily="2" charset="2"/>
              <a:buChar char="q"/>
            </a:pPr>
            <a:r>
              <a:rPr lang="en-US" b="1" dirty="0" smtClean="0"/>
              <a:t> Minotaur - Half-man - Half-bull (only one)</a:t>
            </a:r>
            <a:r>
              <a:rPr lang="en-US" dirty="0" smtClean="0"/>
              <a:t> </a:t>
            </a:r>
          </a:p>
          <a:p>
            <a:pPr>
              <a:buFont typeface="Wingdings" pitchFamily="2" charset="2"/>
              <a:buChar char="q"/>
            </a:pPr>
            <a:r>
              <a:rPr lang="en-US" b="1" dirty="0" smtClean="0"/>
              <a:t> Sphinx</a:t>
            </a:r>
            <a:r>
              <a:rPr lang="en-US" dirty="0" smtClean="0"/>
              <a:t> - Is a monster, part bird, lion, woman; had a riddle which was solved by Oedipus, </a:t>
            </a:r>
          </a:p>
          <a:p>
            <a:pPr>
              <a:buFont typeface="Wingdings" pitchFamily="2" charset="2"/>
              <a:buChar char="q"/>
            </a:pPr>
            <a:r>
              <a:rPr lang="en-US" b="1" dirty="0" smtClean="0"/>
              <a:t> Sirens</a:t>
            </a:r>
            <a:r>
              <a:rPr lang="en-US" dirty="0" smtClean="0"/>
              <a:t>  - 3 sea nymphs, part bird, part woman; seductive singing lured sailors to death on rocky coasts.  They figure in the Odyssey</a:t>
            </a:r>
          </a:p>
          <a:p>
            <a:pPr>
              <a:buFont typeface="Wingdings" pitchFamily="2" charset="2"/>
              <a:buChar char="q"/>
            </a:pPr>
            <a:r>
              <a:rPr lang="en-US" b="1" dirty="0" smtClean="0"/>
              <a:t> Harpies</a:t>
            </a:r>
            <a:r>
              <a:rPr lang="en-US" dirty="0" smtClean="0"/>
              <a:t> - Fierce, filthy, winged monsters, with the faces of women, bodies of vultures, and sharp claws. They left a loathsome stench. "Hounds of Zeus" They appear in </a:t>
            </a:r>
            <a:r>
              <a:rPr lang="en-US" i="1" dirty="0" smtClean="0"/>
              <a:t>Jason and the Argonauts</a:t>
            </a:r>
            <a:r>
              <a:rPr lang="en-US" dirty="0" smtClean="0"/>
              <a:t>, and in the  </a:t>
            </a:r>
            <a:r>
              <a:rPr lang="en-US" i="1" dirty="0" err="1" smtClean="0"/>
              <a:t>Aeneid</a:t>
            </a:r>
            <a:r>
              <a:rPr lang="en-US" dirty="0" smtClean="0"/>
              <a:t>.</a:t>
            </a:r>
          </a:p>
          <a:p>
            <a:pPr>
              <a:buFont typeface="Wingdings" pitchFamily="2" charset="2"/>
              <a:buChar char="q"/>
            </a:pPr>
            <a:r>
              <a:rPr lang="en-US" b="1" dirty="0" smtClean="0"/>
              <a:t> Medusa</a:t>
            </a:r>
            <a:r>
              <a:rPr lang="en-US" dirty="0" smtClean="0"/>
              <a:t> - One of three Gorgons (</a:t>
            </a:r>
            <a:r>
              <a:rPr lang="en-US" dirty="0" err="1" smtClean="0"/>
              <a:t>Medousa</a:t>
            </a:r>
            <a:r>
              <a:rPr lang="en-US" dirty="0" smtClean="0"/>
              <a:t>, Euryale, </a:t>
            </a:r>
            <a:r>
              <a:rPr lang="en-US" dirty="0" err="1" smtClean="0"/>
              <a:t>Stheno</a:t>
            </a:r>
            <a:r>
              <a:rPr lang="en-US" dirty="0" smtClean="0"/>
              <a:t>); the only mortal one serpents for hair, brazen claws, staring eyes whose glance turned men into stone; golden wings, bodies covered with impenetrable scales, teeth as long as tusks of wild boar. </a:t>
            </a:r>
          </a:p>
          <a:p>
            <a:pPr>
              <a:buFont typeface="Wingdings" pitchFamily="2" charset="2"/>
              <a:buChar char="q"/>
            </a:pPr>
            <a:r>
              <a:rPr lang="en-US" b="1" dirty="0" smtClean="0"/>
              <a:t> </a:t>
            </a:r>
            <a:r>
              <a:rPr lang="en-US" b="1" dirty="0" err="1" smtClean="0"/>
              <a:t>Graeae</a:t>
            </a:r>
            <a:r>
              <a:rPr lang="en-US" dirty="0" smtClean="0"/>
              <a:t>  - (“Gray Sisters” – Dino, </a:t>
            </a:r>
            <a:r>
              <a:rPr lang="en-US" dirty="0" err="1" smtClean="0"/>
              <a:t>Enyo</a:t>
            </a:r>
            <a:r>
              <a:rPr lang="en-US" dirty="0" smtClean="0"/>
              <a:t>, </a:t>
            </a:r>
            <a:r>
              <a:rPr lang="en-US" dirty="0" err="1" smtClean="0"/>
              <a:t>Pephredo</a:t>
            </a:r>
            <a:r>
              <a:rPr lang="en-US" dirty="0" smtClean="0"/>
              <a:t> )  3 old ladies, gray long hair, they shared one eye &amp; one tooth. </a:t>
            </a:r>
          </a:p>
          <a:p>
            <a:pPr>
              <a:buFont typeface="Wingdings" pitchFamily="2" charset="2"/>
              <a:buChar char="q"/>
            </a:pPr>
            <a:r>
              <a:rPr lang="en-US" b="1" dirty="0" smtClean="0"/>
              <a:t> </a:t>
            </a:r>
            <a:r>
              <a:rPr lang="en-US" b="1" dirty="0" err="1" smtClean="0"/>
              <a:t>Talos</a:t>
            </a:r>
            <a:r>
              <a:rPr lang="en-US" b="1" dirty="0" smtClean="0"/>
              <a:t> (Talus)</a:t>
            </a:r>
            <a:r>
              <a:rPr lang="en-US" dirty="0" smtClean="0"/>
              <a:t>  - bronze giant Jason encountered. </a:t>
            </a:r>
          </a:p>
          <a:p>
            <a:pPr>
              <a:buFont typeface="Wingdings" pitchFamily="2" charset="2"/>
              <a:buChar char="q"/>
            </a:pPr>
            <a:r>
              <a:rPr lang="en-US" b="1" dirty="0" smtClean="0"/>
              <a:t> </a:t>
            </a:r>
            <a:r>
              <a:rPr lang="en-US" b="1" dirty="0" err="1" smtClean="0"/>
              <a:t>Typhon</a:t>
            </a:r>
            <a:r>
              <a:rPr lang="en-US" dirty="0" smtClean="0"/>
              <a:t> - fiery son of Gaea, 100 dragon heads; conquered by thunderbolts and buried under Mt. Aetna (Father of: </a:t>
            </a:r>
            <a:r>
              <a:rPr lang="en-US" dirty="0" err="1" smtClean="0"/>
              <a:t>Ladon</a:t>
            </a:r>
            <a:r>
              <a:rPr lang="en-US" dirty="0" smtClean="0"/>
              <a:t>, </a:t>
            </a:r>
            <a:r>
              <a:rPr lang="en-US" dirty="0" err="1" smtClean="0"/>
              <a:t>Orthus</a:t>
            </a:r>
            <a:r>
              <a:rPr lang="en-US" dirty="0" smtClean="0"/>
              <a:t>, Cerberus, the </a:t>
            </a:r>
            <a:r>
              <a:rPr lang="en-US" dirty="0" err="1" smtClean="0"/>
              <a:t>Nemean</a:t>
            </a:r>
            <a:r>
              <a:rPr lang="en-US" dirty="0" smtClean="0"/>
              <a:t> Lion, the Sphinx, the Chimera, and Hydra). </a:t>
            </a:r>
          </a:p>
          <a:p>
            <a:pPr>
              <a:buFont typeface="Wingdings" pitchFamily="2" charset="2"/>
              <a:buChar char="q"/>
            </a:pPr>
            <a:r>
              <a:rPr lang="en-US" dirty="0" smtClean="0"/>
              <a:t> </a:t>
            </a:r>
            <a:r>
              <a:rPr lang="en-US" b="1" dirty="0" smtClean="0"/>
              <a:t>Fates </a:t>
            </a:r>
            <a:r>
              <a:rPr lang="en-US" dirty="0" smtClean="0"/>
              <a:t>– (</a:t>
            </a:r>
            <a:r>
              <a:rPr lang="en-US" dirty="0" err="1" smtClean="0"/>
              <a:t>Moirai</a:t>
            </a:r>
            <a:r>
              <a:rPr lang="en-US" dirty="0" smtClean="0"/>
              <a:t> in Greek/ </a:t>
            </a:r>
            <a:r>
              <a:rPr lang="en-US" dirty="0" err="1" smtClean="0"/>
              <a:t>Parcae</a:t>
            </a:r>
            <a:r>
              <a:rPr lang="en-US" dirty="0" smtClean="0"/>
              <a:t> </a:t>
            </a:r>
            <a:r>
              <a:rPr lang="en-US" u="sng" dirty="0" smtClean="0"/>
              <a:t>or</a:t>
            </a:r>
            <a:r>
              <a:rPr lang="en-US" dirty="0" smtClean="0"/>
              <a:t> Fata in Latin)Three sisters who “weave” a person’s life line, measure out its length (life span), and cut it (=death).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305800" cy="677108"/>
          </a:xfrm>
          <a:prstGeom prst="rect">
            <a:avLst/>
          </a:prstGeom>
          <a:noFill/>
        </p:spPr>
        <p:txBody>
          <a:bodyPr wrap="square" rtlCol="0">
            <a:spAutoFit/>
          </a:bodyPr>
          <a:lstStyle/>
          <a:p>
            <a:r>
              <a:rPr lang="en-US" dirty="0" smtClean="0"/>
              <a:t>Major figures in the </a:t>
            </a:r>
            <a:r>
              <a:rPr lang="en-US" sz="2000" b="1" dirty="0" smtClean="0"/>
              <a:t>Trojan War</a:t>
            </a:r>
            <a:r>
              <a:rPr lang="en-US" dirty="0" smtClean="0"/>
              <a:t>, including Achilles, Hector, Ulysses, Helen, Aeneas</a:t>
            </a:r>
          </a:p>
          <a:p>
            <a:endParaRPr lang="en-US" dirty="0"/>
          </a:p>
        </p:txBody>
      </p:sp>
      <p:graphicFrame>
        <p:nvGraphicFramePr>
          <p:cNvPr id="3" name="Table 2"/>
          <p:cNvGraphicFramePr>
            <a:graphicFrameLocks noGrp="1"/>
          </p:cNvGraphicFramePr>
          <p:nvPr/>
        </p:nvGraphicFramePr>
        <p:xfrm>
          <a:off x="304800" y="1143000"/>
          <a:ext cx="7924800" cy="5547360"/>
        </p:xfrm>
        <a:graphic>
          <a:graphicData uri="http://schemas.openxmlformats.org/drawingml/2006/table">
            <a:tbl>
              <a:tblPr firstRow="1" bandRow="1">
                <a:tableStyleId>{5C22544A-7EE6-4342-B048-85BDC9FD1C3A}</a:tableStyleId>
              </a:tblPr>
              <a:tblGrid>
                <a:gridCol w="1981200"/>
                <a:gridCol w="5943600"/>
              </a:tblGrid>
              <a:tr h="370840">
                <a:tc>
                  <a:txBody>
                    <a:bodyPr/>
                    <a:lstStyle/>
                    <a:p>
                      <a:r>
                        <a:rPr lang="en-US" dirty="0" smtClean="0"/>
                        <a:t>Agamemnon</a:t>
                      </a:r>
                      <a:endParaRPr lang="en-US" dirty="0"/>
                    </a:p>
                  </a:txBody>
                  <a:tcPr/>
                </a:tc>
                <a:tc>
                  <a:txBody>
                    <a:bodyPr/>
                    <a:lstStyle/>
                    <a:p>
                      <a:r>
                        <a:rPr lang="en-US" sz="1400" dirty="0" smtClean="0"/>
                        <a:t>Agamemnon was the leader of the Greek forces in the Trojan War. He was the brother-in-law of Helen of Troy. Agamemnon was married to Clytemnestra, the sister of Menelaus' wife, Helen of Troy.</a:t>
                      </a:r>
                    </a:p>
                  </a:txBody>
                  <a:tcPr/>
                </a:tc>
              </a:tr>
              <a:tr h="370840">
                <a:tc>
                  <a:txBody>
                    <a:bodyPr/>
                    <a:lstStyle/>
                    <a:p>
                      <a:r>
                        <a:rPr lang="en-US" dirty="0" smtClean="0"/>
                        <a:t>Ajax</a:t>
                      </a:r>
                      <a:endParaRPr lang="en-US" dirty="0"/>
                    </a:p>
                  </a:txBody>
                  <a:tcPr/>
                </a:tc>
                <a:tc>
                  <a:txBody>
                    <a:bodyPr/>
                    <a:lstStyle/>
                    <a:p>
                      <a:r>
                        <a:rPr lang="en-US" sz="1300" dirty="0" smtClean="0"/>
                        <a:t>Ajax was one of the suitors of Helen and so was one of the members of the Greek force against Troy in the Trojan War. He was almost as skilled a fighter as Achilles. </a:t>
                      </a:r>
                    </a:p>
                  </a:txBody>
                  <a:tcPr/>
                </a:tc>
              </a:tr>
              <a:tr h="370840">
                <a:tc>
                  <a:txBody>
                    <a:bodyPr/>
                    <a:lstStyle/>
                    <a:p>
                      <a:r>
                        <a:rPr lang="en-US" b="1" dirty="0" smtClean="0"/>
                        <a:t>Andromache</a:t>
                      </a:r>
                      <a:endParaRPr lang="en-US" dirty="0"/>
                    </a:p>
                  </a:txBody>
                  <a:tcPr/>
                </a:tc>
                <a:tc>
                  <a:txBody>
                    <a:bodyPr/>
                    <a:lstStyle/>
                    <a:p>
                      <a:r>
                        <a:rPr lang="en-US" sz="1200" dirty="0" smtClean="0"/>
                        <a:t>Andromache was the loving wife of the Trojan prince Hector and mother of their son, </a:t>
                      </a:r>
                      <a:r>
                        <a:rPr lang="en-US" sz="1200" dirty="0" err="1" smtClean="0"/>
                        <a:t>Astyanax</a:t>
                      </a:r>
                      <a:r>
                        <a:rPr lang="en-US" sz="1200" dirty="0" smtClean="0"/>
                        <a:t>. Hector and </a:t>
                      </a:r>
                      <a:r>
                        <a:rPr lang="en-US" sz="1200" dirty="0" err="1" smtClean="0"/>
                        <a:t>Astyanax</a:t>
                      </a:r>
                      <a:r>
                        <a:rPr lang="en-US" sz="1200" dirty="0" smtClean="0"/>
                        <a:t> were killed, Troy destroyed, and (at the end of the Trojan War) Andromache was taken as a war bride, by </a:t>
                      </a:r>
                      <a:r>
                        <a:rPr lang="en-US" sz="1200" dirty="0" err="1" smtClean="0"/>
                        <a:t>Neoptolemus</a:t>
                      </a:r>
                      <a:r>
                        <a:rPr lang="en-US" sz="1200" dirty="0" smtClean="0"/>
                        <a:t>, son of Achilles, to whom she bore </a:t>
                      </a:r>
                      <a:r>
                        <a:rPr lang="en-US" sz="1200" dirty="0" err="1" smtClean="0"/>
                        <a:t>Amphialus</a:t>
                      </a:r>
                      <a:r>
                        <a:rPr lang="en-US" sz="1200" dirty="0" smtClean="0"/>
                        <a:t>, </a:t>
                      </a:r>
                      <a:r>
                        <a:rPr lang="en-US" sz="1200" dirty="0" err="1" smtClean="0"/>
                        <a:t>Molossus</a:t>
                      </a:r>
                      <a:r>
                        <a:rPr lang="en-US" sz="1200" dirty="0" smtClean="0"/>
                        <a:t>, </a:t>
                      </a:r>
                      <a:r>
                        <a:rPr lang="en-US" sz="1200" dirty="0" err="1" smtClean="0"/>
                        <a:t>Pielus</a:t>
                      </a:r>
                      <a:r>
                        <a:rPr lang="en-US" sz="1200" dirty="0" smtClean="0"/>
                        <a:t>, and </a:t>
                      </a:r>
                      <a:r>
                        <a:rPr lang="en-US" sz="1200" dirty="0" err="1" smtClean="0"/>
                        <a:t>Pergamus</a:t>
                      </a:r>
                      <a:r>
                        <a:rPr lang="en-US" sz="1200" dirty="0" smtClean="0"/>
                        <a:t>. </a:t>
                      </a:r>
                    </a:p>
                  </a:txBody>
                  <a:tcPr/>
                </a:tc>
              </a:tr>
              <a:tr h="370840">
                <a:tc>
                  <a:txBody>
                    <a:bodyPr/>
                    <a:lstStyle/>
                    <a:p>
                      <a:r>
                        <a:rPr lang="en-US" b="1" dirty="0" smtClean="0"/>
                        <a:t>Cassandra</a:t>
                      </a:r>
                      <a:endParaRPr lang="en-US" dirty="0"/>
                    </a:p>
                  </a:txBody>
                  <a:tcPr/>
                </a:tc>
                <a:tc>
                  <a:txBody>
                    <a:bodyPr/>
                    <a:lstStyle/>
                    <a:p>
                      <a:r>
                        <a:rPr lang="en-US" sz="1200" dirty="0" smtClean="0"/>
                        <a:t>Cassandra, a princess of Troy, was awarded as a war bride to Agamemnon at the end of the Trojan War. Cassandra prophesied their murder, but as was true with all her prophecies because of a curse from Apollo, Cassandra was not believed.</a:t>
                      </a:r>
                    </a:p>
                  </a:txBody>
                  <a:tcPr/>
                </a:tc>
              </a:tr>
              <a:tr h="370840">
                <a:tc>
                  <a:txBody>
                    <a:bodyPr/>
                    <a:lstStyle/>
                    <a:p>
                      <a:r>
                        <a:rPr lang="en-US" b="1" dirty="0" smtClean="0"/>
                        <a:t>Clytemnestra</a:t>
                      </a:r>
                      <a:endParaRPr lang="en-US" dirty="0"/>
                    </a:p>
                  </a:txBody>
                  <a:tcPr/>
                </a:tc>
                <a:tc>
                  <a:txBody>
                    <a:bodyPr/>
                    <a:lstStyle/>
                    <a:p>
                      <a:r>
                        <a:rPr lang="en-US" sz="1200" dirty="0" smtClean="0"/>
                        <a:t>Clytemnestra was the wife of Agamemnon. She ruled Mycenae in his stead while Agamemnon went off to fight the Trojan War. When he returned, because Agamemnon murdered their daughter Iphigenia, she killed him. Their son, Orestes, in turn, killed her. </a:t>
                      </a:r>
                    </a:p>
                  </a:txBody>
                  <a:tcPr/>
                </a:tc>
              </a:tr>
              <a:tr h="370840">
                <a:tc>
                  <a:txBody>
                    <a:bodyPr/>
                    <a:lstStyle/>
                    <a:p>
                      <a:r>
                        <a:rPr lang="en-US" b="1" dirty="0" smtClean="0"/>
                        <a:t>Achilles</a:t>
                      </a:r>
                      <a:endParaRPr lang="en-US" dirty="0"/>
                    </a:p>
                  </a:txBody>
                  <a:tcPr/>
                </a:tc>
                <a:tc>
                  <a:txBody>
                    <a:bodyPr/>
                    <a:lstStyle/>
                    <a:p>
                      <a:r>
                        <a:rPr lang="en-US" sz="1200" dirty="0" smtClean="0"/>
                        <a:t>Achilles was the leading hero of the Greeks in the Trojan War. Homer focuses on Achilles and the wrath of Achilles in the Iliad.  Achilles killed Hector.</a:t>
                      </a:r>
                    </a:p>
                  </a:txBody>
                  <a:tcPr/>
                </a:tc>
              </a:tr>
              <a:tr h="370840">
                <a:tc>
                  <a:txBody>
                    <a:bodyPr/>
                    <a:lstStyle/>
                    <a:p>
                      <a:r>
                        <a:rPr lang="en-US" b="1" dirty="0" smtClean="0"/>
                        <a:t>Hector</a:t>
                      </a:r>
                      <a:endParaRPr lang="en-US" dirty="0"/>
                    </a:p>
                  </a:txBody>
                  <a:tcPr/>
                </a:tc>
                <a:tc>
                  <a:txBody>
                    <a:bodyPr/>
                    <a:lstStyle/>
                    <a:p>
                      <a:r>
                        <a:rPr lang="en-US" sz="1400" dirty="0" smtClean="0"/>
                        <a:t>Hector was a Trojan prince and the leading hero of the Trojans in the Trojan War.   Achilles dragged him around</a:t>
                      </a:r>
                      <a:r>
                        <a:rPr lang="en-US" sz="1400" baseline="0" dirty="0" smtClean="0"/>
                        <a:t> the walls of Troy.</a:t>
                      </a:r>
                      <a:endParaRPr lang="en-US" sz="1400" dirty="0" smtClean="0"/>
                    </a:p>
                  </a:txBody>
                  <a:tcPr/>
                </a:tc>
              </a:tr>
              <a:tr h="370840">
                <a:tc>
                  <a:txBody>
                    <a:bodyPr/>
                    <a:lstStyle/>
                    <a:p>
                      <a:r>
                        <a:rPr lang="en-US" b="1" dirty="0" smtClean="0"/>
                        <a:t>Hecuba</a:t>
                      </a:r>
                      <a:endParaRPr lang="en-US" dirty="0"/>
                    </a:p>
                  </a:txBody>
                  <a:tcPr/>
                </a:tc>
                <a:tc>
                  <a:txBody>
                    <a:bodyPr/>
                    <a:lstStyle/>
                    <a:p>
                      <a:r>
                        <a:rPr lang="en-US" sz="1400" dirty="0" smtClean="0"/>
                        <a:t>Hecuba was the wife of </a:t>
                      </a:r>
                      <a:r>
                        <a:rPr lang="en-US" sz="1400" dirty="0" err="1" smtClean="0"/>
                        <a:t>Priam</a:t>
                      </a:r>
                      <a:r>
                        <a:rPr lang="en-US" sz="1400" dirty="0" smtClean="0"/>
                        <a:t>, King of Troy. Hecuba was the mother of </a:t>
                      </a:r>
                      <a:r>
                        <a:rPr lang="en-US" sz="1400" dirty="0" smtClean="0">
                          <a:hlinkClick r:id="rId2"/>
                        </a:rPr>
                        <a:t>Paris</a:t>
                      </a:r>
                      <a:r>
                        <a:rPr lang="en-US" sz="1400" dirty="0" smtClean="0"/>
                        <a:t>, Hector, Cassandra, and many others. </a:t>
                      </a:r>
                    </a:p>
                  </a:txBody>
                  <a:tcPr/>
                </a:tc>
              </a:tr>
              <a:tr h="370840">
                <a:tc>
                  <a:txBody>
                    <a:bodyPr/>
                    <a:lstStyle/>
                    <a:p>
                      <a:r>
                        <a:rPr lang="en-US" b="1" dirty="0" smtClean="0"/>
                        <a:t>Iphigenia</a:t>
                      </a:r>
                      <a:endParaRPr lang="en-US" dirty="0"/>
                    </a:p>
                  </a:txBody>
                  <a:tcPr/>
                </a:tc>
                <a:tc>
                  <a:txBody>
                    <a:bodyPr/>
                    <a:lstStyle/>
                    <a:p>
                      <a:r>
                        <a:rPr lang="en-US" sz="1400" dirty="0" smtClean="0"/>
                        <a:t>Iphigenia was a daughter of Clytemnestra and Agamemnon. Agamemnon sacrificed Iphigenia to Artemis at Aulis in order to obtain favorable winds for the sails of the ships waiting to sail to Troy. </a:t>
                      </a: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2971800" cy="2308324"/>
          </a:xfrm>
          <a:prstGeom prst="rect">
            <a:avLst/>
          </a:prstGeom>
          <a:solidFill>
            <a:schemeClr val="accent6">
              <a:lumMod val="60000"/>
              <a:lumOff val="40000"/>
            </a:schemeClr>
          </a:solidFill>
        </p:spPr>
        <p:txBody>
          <a:bodyPr wrap="square" rtlCol="0">
            <a:spAutoFit/>
          </a:bodyPr>
          <a:lstStyle/>
          <a:p>
            <a:r>
              <a:rPr lang="en-US" b="1" u="sng" dirty="0" smtClean="0"/>
              <a:t>School</a:t>
            </a:r>
            <a:r>
              <a:rPr lang="en-US" dirty="0" smtClean="0"/>
              <a:t> </a:t>
            </a:r>
            <a:br>
              <a:rPr lang="en-US" dirty="0" smtClean="0"/>
            </a:br>
            <a:r>
              <a:rPr lang="en-US" dirty="0" err="1" smtClean="0"/>
              <a:t>ludus</a:t>
            </a:r>
            <a:r>
              <a:rPr lang="en-US" dirty="0" smtClean="0"/>
              <a:t> </a:t>
            </a:r>
            <a:br>
              <a:rPr lang="en-US" dirty="0" smtClean="0"/>
            </a:br>
            <a:r>
              <a:rPr lang="en-US" dirty="0" err="1" smtClean="0"/>
              <a:t>paedagogus</a:t>
            </a:r>
            <a:r>
              <a:rPr lang="en-US" dirty="0" smtClean="0"/>
              <a:t> - the slave that brings kids to/from school</a:t>
            </a:r>
            <a:br>
              <a:rPr lang="en-US" dirty="0" smtClean="0"/>
            </a:br>
            <a:r>
              <a:rPr lang="en-US" dirty="0" err="1" smtClean="0"/>
              <a:t>stilus</a:t>
            </a:r>
            <a:r>
              <a:rPr lang="en-US" dirty="0" smtClean="0"/>
              <a:t> </a:t>
            </a:r>
            <a:br>
              <a:rPr lang="en-US" dirty="0" smtClean="0"/>
            </a:br>
            <a:r>
              <a:rPr lang="en-US" dirty="0" err="1" smtClean="0"/>
              <a:t>tabellae</a:t>
            </a:r>
            <a:r>
              <a:rPr lang="en-US" dirty="0" smtClean="0"/>
              <a:t> – writing tablets</a:t>
            </a:r>
          </a:p>
          <a:p>
            <a:r>
              <a:rPr lang="en-US" dirty="0" smtClean="0"/>
              <a:t>magister – teacher</a:t>
            </a:r>
          </a:p>
          <a:p>
            <a:r>
              <a:rPr lang="en-US" dirty="0" err="1" smtClean="0"/>
              <a:t>grammaticus</a:t>
            </a:r>
            <a:endParaRPr lang="en-US" dirty="0"/>
          </a:p>
        </p:txBody>
      </p:sp>
      <p:sp>
        <p:nvSpPr>
          <p:cNvPr id="3" name="TextBox 2"/>
          <p:cNvSpPr txBox="1"/>
          <p:nvPr/>
        </p:nvSpPr>
        <p:spPr>
          <a:xfrm>
            <a:off x="228600" y="3048000"/>
            <a:ext cx="2971800" cy="3139321"/>
          </a:xfrm>
          <a:prstGeom prst="rect">
            <a:avLst/>
          </a:prstGeom>
          <a:solidFill>
            <a:schemeClr val="tx2">
              <a:lumMod val="40000"/>
              <a:lumOff val="60000"/>
            </a:schemeClr>
          </a:solidFill>
        </p:spPr>
        <p:txBody>
          <a:bodyPr wrap="square" rtlCol="0">
            <a:spAutoFit/>
          </a:bodyPr>
          <a:lstStyle/>
          <a:p>
            <a:r>
              <a:rPr lang="en-US" b="1" u="sng" dirty="0" err="1" smtClean="0"/>
              <a:t>Ouotes</a:t>
            </a:r>
            <a:r>
              <a:rPr lang="en-US" b="1" u="sng" dirty="0" smtClean="0"/>
              <a:t>/Mottos</a:t>
            </a:r>
            <a:r>
              <a:rPr lang="en-US" dirty="0" smtClean="0"/>
              <a:t> </a:t>
            </a:r>
            <a:br>
              <a:rPr lang="en-US" dirty="0" smtClean="0"/>
            </a:br>
            <a:r>
              <a:rPr lang="en-US" dirty="0" err="1" smtClean="0"/>
              <a:t>Veni</a:t>
            </a:r>
            <a:r>
              <a:rPr lang="en-US" dirty="0" smtClean="0"/>
              <a:t>, </a:t>
            </a:r>
            <a:r>
              <a:rPr lang="en-US" dirty="0" err="1" smtClean="0"/>
              <a:t>vidi</a:t>
            </a:r>
            <a:r>
              <a:rPr lang="en-US" dirty="0" smtClean="0"/>
              <a:t>, </a:t>
            </a:r>
            <a:r>
              <a:rPr lang="en-US" dirty="0" err="1" smtClean="0"/>
              <a:t>vici</a:t>
            </a:r>
            <a:r>
              <a:rPr lang="en-US" dirty="0" smtClean="0"/>
              <a:t> </a:t>
            </a:r>
            <a:br>
              <a:rPr lang="en-US" dirty="0" smtClean="0"/>
            </a:br>
            <a:r>
              <a:rPr lang="en-US" dirty="0" smtClean="0"/>
              <a:t>Carpe diem </a:t>
            </a:r>
            <a:br>
              <a:rPr lang="en-US" dirty="0" smtClean="0"/>
            </a:br>
            <a:r>
              <a:rPr lang="en-US" dirty="0" smtClean="0"/>
              <a:t>E pluribus </a:t>
            </a:r>
            <a:r>
              <a:rPr lang="en-US" dirty="0" err="1" smtClean="0"/>
              <a:t>unum</a:t>
            </a:r>
            <a:r>
              <a:rPr lang="en-US" dirty="0" smtClean="0"/>
              <a:t> </a:t>
            </a:r>
            <a:br>
              <a:rPr lang="en-US" dirty="0" smtClean="0"/>
            </a:br>
            <a:r>
              <a:rPr lang="en-US" i="1" dirty="0" smtClean="0"/>
              <a:t>Novus </a:t>
            </a:r>
            <a:r>
              <a:rPr lang="en-US" i="1" dirty="0" err="1" smtClean="0"/>
              <a:t>ordor</a:t>
            </a:r>
            <a:r>
              <a:rPr lang="en-US" i="1" dirty="0" smtClean="0"/>
              <a:t> </a:t>
            </a:r>
            <a:r>
              <a:rPr lang="en-US" i="1" dirty="0" err="1" smtClean="0"/>
              <a:t>saeclorurn</a:t>
            </a:r>
            <a:r>
              <a:rPr lang="en-US" dirty="0" smtClean="0"/>
              <a:t> </a:t>
            </a:r>
            <a:br>
              <a:rPr lang="en-US" dirty="0" smtClean="0"/>
            </a:br>
            <a:r>
              <a:rPr lang="en-US" dirty="0" err="1" smtClean="0"/>
              <a:t>Annuit</a:t>
            </a:r>
            <a:r>
              <a:rPr lang="en-US" dirty="0" smtClean="0"/>
              <a:t> </a:t>
            </a:r>
            <a:r>
              <a:rPr lang="en-US" dirty="0" err="1" smtClean="0"/>
              <a:t>Coeptis</a:t>
            </a:r>
            <a:r>
              <a:rPr lang="en-US" dirty="0" smtClean="0"/>
              <a:t> </a:t>
            </a:r>
            <a:br>
              <a:rPr lang="en-US" dirty="0" smtClean="0"/>
            </a:br>
            <a:r>
              <a:rPr lang="en-US" i="1" dirty="0" smtClean="0"/>
              <a:t>Sic </a:t>
            </a:r>
            <a:r>
              <a:rPr lang="en-US" i="1" dirty="0" err="1" smtClean="0"/>
              <a:t>semper</a:t>
            </a:r>
            <a:r>
              <a:rPr lang="en-US" i="1" dirty="0" smtClean="0"/>
              <a:t> </a:t>
            </a:r>
            <a:r>
              <a:rPr lang="en-US" i="1" dirty="0" err="1" smtClean="0"/>
              <a:t>tyrannis</a:t>
            </a:r>
            <a:r>
              <a:rPr lang="en-US" dirty="0" smtClean="0"/>
              <a:t> </a:t>
            </a:r>
            <a:br>
              <a:rPr lang="en-US" dirty="0" smtClean="0"/>
            </a:br>
            <a:r>
              <a:rPr lang="en-US" dirty="0" err="1" smtClean="0"/>
              <a:t>Panem</a:t>
            </a:r>
            <a:r>
              <a:rPr lang="en-US" dirty="0" smtClean="0"/>
              <a:t> et </a:t>
            </a:r>
            <a:r>
              <a:rPr lang="en-US" dirty="0" err="1" smtClean="0"/>
              <a:t>circenses</a:t>
            </a:r>
            <a:r>
              <a:rPr lang="en-US" dirty="0" smtClean="0"/>
              <a:t> </a:t>
            </a:r>
            <a:br>
              <a:rPr lang="en-US" dirty="0" smtClean="0"/>
            </a:br>
            <a:r>
              <a:rPr lang="en-US" i="1" dirty="0" err="1" smtClean="0"/>
              <a:t>Mens</a:t>
            </a:r>
            <a:r>
              <a:rPr lang="en-US" i="1" dirty="0" smtClean="0"/>
              <a:t> </a:t>
            </a:r>
            <a:r>
              <a:rPr lang="en-US" i="1" dirty="0" err="1" smtClean="0"/>
              <a:t>sana</a:t>
            </a:r>
            <a:r>
              <a:rPr lang="en-US" i="1" dirty="0" smtClean="0"/>
              <a:t> in </a:t>
            </a:r>
            <a:r>
              <a:rPr lang="en-US" i="1" dirty="0" err="1" smtClean="0"/>
              <a:t>corpore</a:t>
            </a:r>
            <a:r>
              <a:rPr lang="en-US" i="1" dirty="0" smtClean="0"/>
              <a:t> </a:t>
            </a:r>
            <a:r>
              <a:rPr lang="en-US" i="1" dirty="0" err="1" smtClean="0"/>
              <a:t>sano</a:t>
            </a:r>
            <a:r>
              <a:rPr lang="en-US" dirty="0" smtClean="0"/>
              <a:t> </a:t>
            </a:r>
            <a:br>
              <a:rPr lang="en-US" dirty="0" smtClean="0"/>
            </a:br>
            <a:r>
              <a:rPr lang="en-US" b="1" dirty="0" smtClean="0"/>
              <a:t>SPQR </a:t>
            </a:r>
            <a:r>
              <a:rPr lang="en-US" dirty="0" smtClean="0"/>
              <a:t/>
            </a:r>
            <a:br>
              <a:rPr lang="en-US" dirty="0" smtClean="0"/>
            </a:br>
            <a:r>
              <a:rPr lang="en-US" dirty="0" smtClean="0"/>
              <a:t>Nota </a:t>
            </a:r>
            <a:r>
              <a:rPr lang="en-US" dirty="0" err="1" smtClean="0"/>
              <a:t>Bene</a:t>
            </a:r>
            <a:r>
              <a:rPr lang="en-US" dirty="0" smtClean="0"/>
              <a:t> </a:t>
            </a:r>
            <a:endParaRPr lang="en-US" dirty="0"/>
          </a:p>
        </p:txBody>
      </p:sp>
      <p:sp>
        <p:nvSpPr>
          <p:cNvPr id="4" name="TextBox 3"/>
          <p:cNvSpPr txBox="1"/>
          <p:nvPr/>
        </p:nvSpPr>
        <p:spPr>
          <a:xfrm>
            <a:off x="3581400" y="0"/>
            <a:ext cx="5562600" cy="7417415"/>
          </a:xfrm>
          <a:prstGeom prst="rect">
            <a:avLst/>
          </a:prstGeom>
          <a:solidFill>
            <a:schemeClr val="accent4">
              <a:lumMod val="60000"/>
              <a:lumOff val="40000"/>
            </a:schemeClr>
          </a:solidFill>
        </p:spPr>
        <p:txBody>
          <a:bodyPr wrap="square" rtlCol="0">
            <a:spAutoFit/>
          </a:bodyPr>
          <a:lstStyle/>
          <a:p>
            <a:r>
              <a:rPr lang="en-US" b="1" u="sng" dirty="0" smtClean="0"/>
              <a:t>Names</a:t>
            </a:r>
            <a:r>
              <a:rPr lang="en-US" dirty="0" smtClean="0"/>
              <a:t> </a:t>
            </a:r>
            <a:br>
              <a:rPr lang="en-US" dirty="0" smtClean="0"/>
            </a:br>
            <a:r>
              <a:rPr lang="en-US" b="1" dirty="0" err="1" smtClean="0"/>
              <a:t>nomen</a:t>
            </a:r>
            <a:r>
              <a:rPr lang="en-US" dirty="0" smtClean="0"/>
              <a:t> = name of clan</a:t>
            </a:r>
            <a:br>
              <a:rPr lang="en-US" dirty="0" smtClean="0"/>
            </a:br>
            <a:r>
              <a:rPr lang="en-US" b="1" dirty="0" err="1" smtClean="0"/>
              <a:t>praenomen</a:t>
            </a:r>
            <a:r>
              <a:rPr lang="en-US" dirty="0" smtClean="0"/>
              <a:t> = 1</a:t>
            </a:r>
            <a:r>
              <a:rPr lang="en-US" baseline="30000" dirty="0" smtClean="0"/>
              <a:t>st</a:t>
            </a:r>
            <a:r>
              <a:rPr lang="en-US" dirty="0" smtClean="0"/>
              <a:t> name</a:t>
            </a:r>
            <a:br>
              <a:rPr lang="en-US" dirty="0" smtClean="0"/>
            </a:br>
            <a:r>
              <a:rPr lang="en-US" b="1" dirty="0" smtClean="0"/>
              <a:t>cognomen</a:t>
            </a:r>
            <a:r>
              <a:rPr lang="en-US" dirty="0" smtClean="0"/>
              <a:t>  = official nickname</a:t>
            </a:r>
            <a:br>
              <a:rPr lang="en-US" dirty="0" smtClean="0"/>
            </a:br>
            <a:r>
              <a:rPr lang="en-US" b="1" dirty="0" err="1" smtClean="0"/>
              <a:t>Lares</a:t>
            </a:r>
            <a:r>
              <a:rPr lang="en-US" b="1" dirty="0" smtClean="0"/>
              <a:t>/</a:t>
            </a:r>
            <a:r>
              <a:rPr lang="en-US" b="1" dirty="0" err="1" smtClean="0"/>
              <a:t>Penates</a:t>
            </a:r>
            <a:r>
              <a:rPr lang="en-US" dirty="0" smtClean="0"/>
              <a:t> = household gods</a:t>
            </a:r>
            <a:br>
              <a:rPr lang="en-US" dirty="0" smtClean="0"/>
            </a:br>
            <a:r>
              <a:rPr lang="en-US" sz="1600" b="1" dirty="0" err="1" smtClean="0"/>
              <a:t>Lararium</a:t>
            </a:r>
            <a:r>
              <a:rPr lang="en-US" sz="1600" dirty="0" smtClean="0"/>
              <a:t> = shrine for the household gods</a:t>
            </a:r>
            <a:br>
              <a:rPr lang="en-US" sz="1600" dirty="0" smtClean="0"/>
            </a:br>
            <a:r>
              <a:rPr lang="en-US" sz="1600" b="1" dirty="0" smtClean="0"/>
              <a:t>genius</a:t>
            </a:r>
            <a:r>
              <a:rPr lang="en-US" sz="1600" dirty="0" smtClean="0"/>
              <a:t> =  birth spirit, one’s nature</a:t>
            </a:r>
            <a:br>
              <a:rPr lang="en-US" sz="1600" dirty="0" smtClean="0"/>
            </a:br>
            <a:r>
              <a:rPr lang="en-US" sz="1600" b="1" dirty="0" err="1" smtClean="0"/>
              <a:t>pontifex</a:t>
            </a:r>
            <a:r>
              <a:rPr lang="en-US" sz="1600" b="1" dirty="0" smtClean="0"/>
              <a:t> </a:t>
            </a:r>
            <a:r>
              <a:rPr lang="en-US" sz="1600" b="1" dirty="0" err="1" smtClean="0"/>
              <a:t>maximus</a:t>
            </a:r>
            <a:r>
              <a:rPr lang="en-US" sz="1600" b="1" dirty="0" smtClean="0"/>
              <a:t> </a:t>
            </a:r>
            <a:r>
              <a:rPr lang="en-US" sz="1600" dirty="0" smtClean="0"/>
              <a:t>= high priest</a:t>
            </a:r>
            <a:br>
              <a:rPr lang="en-US" sz="1600" dirty="0" smtClean="0"/>
            </a:br>
            <a:r>
              <a:rPr lang="en-US" sz="1600" b="1" dirty="0" err="1" smtClean="0"/>
              <a:t>haruspex</a:t>
            </a:r>
            <a:r>
              <a:rPr lang="en-US" sz="1600" b="1" dirty="0" smtClean="0"/>
              <a:t> </a:t>
            </a:r>
            <a:r>
              <a:rPr lang="en-US" sz="1600" dirty="0" smtClean="0"/>
              <a:t> = priest who reads livers</a:t>
            </a:r>
            <a:br>
              <a:rPr lang="en-US" sz="1600" dirty="0" smtClean="0"/>
            </a:br>
            <a:r>
              <a:rPr lang="en-US" sz="1600" b="1" dirty="0" smtClean="0"/>
              <a:t>augur</a:t>
            </a:r>
            <a:r>
              <a:rPr lang="en-US" sz="1600" dirty="0" smtClean="0"/>
              <a:t> = priest who examines the flight pattern of birds</a:t>
            </a:r>
            <a:endParaRPr lang="en-US" dirty="0" smtClean="0"/>
          </a:p>
          <a:p>
            <a:endParaRPr lang="en-US" b="1" u="sng" dirty="0" smtClean="0"/>
          </a:p>
          <a:p>
            <a:r>
              <a:rPr lang="en-US" b="1" u="sng" dirty="0" smtClean="0"/>
              <a:t>Housing</a:t>
            </a:r>
            <a:r>
              <a:rPr lang="en-US" dirty="0" smtClean="0"/>
              <a:t> </a:t>
            </a:r>
            <a:br>
              <a:rPr lang="en-US" dirty="0" smtClean="0"/>
            </a:br>
            <a:r>
              <a:rPr lang="en-US" b="1" dirty="0" err="1" smtClean="0"/>
              <a:t>domus</a:t>
            </a:r>
            <a:r>
              <a:rPr lang="en-US" dirty="0" smtClean="0"/>
              <a:t> = home</a:t>
            </a:r>
            <a:br>
              <a:rPr lang="en-US" dirty="0" smtClean="0"/>
            </a:br>
            <a:r>
              <a:rPr lang="en-US" b="1" dirty="0" err="1" smtClean="0"/>
              <a:t>insulae</a:t>
            </a:r>
            <a:r>
              <a:rPr lang="en-US" dirty="0" smtClean="0"/>
              <a:t> = apartment building </a:t>
            </a:r>
            <a:br>
              <a:rPr lang="en-US" dirty="0" smtClean="0"/>
            </a:br>
            <a:r>
              <a:rPr lang="en-US" b="1" dirty="0" smtClean="0"/>
              <a:t>villa </a:t>
            </a:r>
            <a:r>
              <a:rPr lang="en-US" b="1" dirty="0" err="1" smtClean="0"/>
              <a:t>rustica</a:t>
            </a:r>
            <a:r>
              <a:rPr lang="en-US" b="1" dirty="0" smtClean="0"/>
              <a:t> </a:t>
            </a:r>
            <a:r>
              <a:rPr lang="en-US" dirty="0" smtClean="0"/>
              <a:t>= country villa or estate</a:t>
            </a:r>
          </a:p>
          <a:p>
            <a:r>
              <a:rPr lang="en-US" b="1" dirty="0" smtClean="0"/>
              <a:t>villa </a:t>
            </a:r>
            <a:r>
              <a:rPr lang="en-US" b="1" dirty="0" err="1" smtClean="0"/>
              <a:t>urbana</a:t>
            </a:r>
            <a:r>
              <a:rPr lang="en-US" b="1" dirty="0" smtClean="0"/>
              <a:t> </a:t>
            </a:r>
            <a:r>
              <a:rPr lang="en-US" dirty="0" smtClean="0"/>
              <a:t>= city villa</a:t>
            </a:r>
            <a:br>
              <a:rPr lang="en-US" dirty="0" smtClean="0"/>
            </a:br>
            <a:r>
              <a:rPr lang="en-US" b="1" dirty="0" err="1" smtClean="0"/>
              <a:t>tabernae</a:t>
            </a:r>
            <a:r>
              <a:rPr lang="en-US" dirty="0" smtClean="0"/>
              <a:t> = shops  // </a:t>
            </a:r>
            <a:r>
              <a:rPr lang="en-US" b="1" dirty="0" err="1" smtClean="0"/>
              <a:t>ianua</a:t>
            </a:r>
            <a:r>
              <a:rPr lang="en-US" dirty="0" smtClean="0"/>
              <a:t>  = door // </a:t>
            </a:r>
            <a:r>
              <a:rPr lang="en-US" b="1" dirty="0" err="1" smtClean="0"/>
              <a:t>ianitor</a:t>
            </a:r>
            <a:r>
              <a:rPr lang="en-US" dirty="0" smtClean="0"/>
              <a:t> = doorman</a:t>
            </a:r>
            <a:br>
              <a:rPr lang="en-US" dirty="0" smtClean="0"/>
            </a:br>
            <a:r>
              <a:rPr lang="en-US" b="1" dirty="0" smtClean="0"/>
              <a:t>atrium</a:t>
            </a:r>
            <a:r>
              <a:rPr lang="en-US" dirty="0" smtClean="0"/>
              <a:t>  = main entrance hall</a:t>
            </a:r>
            <a:br>
              <a:rPr lang="en-US" dirty="0" smtClean="0"/>
            </a:br>
            <a:r>
              <a:rPr lang="en-US" b="1" dirty="0" err="1" smtClean="0"/>
              <a:t>impluvium</a:t>
            </a:r>
            <a:r>
              <a:rPr lang="en-US" dirty="0" smtClean="0"/>
              <a:t>  = pool in atrium for collecting rainwater</a:t>
            </a:r>
            <a:br>
              <a:rPr lang="en-US" dirty="0" smtClean="0"/>
            </a:br>
            <a:r>
              <a:rPr lang="en-US" b="1" dirty="0" err="1" smtClean="0"/>
              <a:t>compluvium</a:t>
            </a:r>
            <a:r>
              <a:rPr lang="en-US" b="1" dirty="0" smtClean="0"/>
              <a:t> </a:t>
            </a:r>
            <a:r>
              <a:rPr lang="en-US" dirty="0" smtClean="0"/>
              <a:t>= opening above the </a:t>
            </a:r>
            <a:r>
              <a:rPr lang="en-US" dirty="0" err="1" smtClean="0"/>
              <a:t>impluvium</a:t>
            </a:r>
            <a:r>
              <a:rPr lang="en-US" dirty="0" smtClean="0"/>
              <a:t/>
            </a:r>
            <a:br>
              <a:rPr lang="en-US" dirty="0" smtClean="0"/>
            </a:br>
            <a:r>
              <a:rPr lang="en-US" b="1" dirty="0" err="1" smtClean="0"/>
              <a:t>tablinum</a:t>
            </a:r>
            <a:r>
              <a:rPr lang="en-US" dirty="0" smtClean="0"/>
              <a:t> = study, den</a:t>
            </a:r>
            <a:br>
              <a:rPr lang="en-US" dirty="0" smtClean="0"/>
            </a:br>
            <a:r>
              <a:rPr lang="en-US" b="1" dirty="0" smtClean="0"/>
              <a:t>cubiculum</a:t>
            </a:r>
            <a:r>
              <a:rPr lang="en-US" dirty="0" smtClean="0"/>
              <a:t> = bedroom</a:t>
            </a:r>
            <a:br>
              <a:rPr lang="en-US" dirty="0" smtClean="0"/>
            </a:br>
            <a:r>
              <a:rPr lang="en-US" b="1" dirty="0" err="1" smtClean="0"/>
              <a:t>culina</a:t>
            </a:r>
            <a:r>
              <a:rPr lang="en-US" dirty="0" smtClean="0"/>
              <a:t> = kitchen</a:t>
            </a:r>
            <a:br>
              <a:rPr lang="en-US" dirty="0" smtClean="0"/>
            </a:br>
            <a:r>
              <a:rPr lang="en-US" b="1" dirty="0" err="1" smtClean="0"/>
              <a:t>triclinium</a:t>
            </a:r>
            <a:r>
              <a:rPr lang="en-US" dirty="0" smtClean="0"/>
              <a:t> =</a:t>
            </a:r>
            <a:r>
              <a:rPr lang="en-US" dirty="0" err="1" smtClean="0"/>
              <a:t>diningroom</a:t>
            </a:r>
            <a:r>
              <a:rPr lang="en-US" dirty="0" smtClean="0"/>
              <a:t/>
            </a:r>
            <a:br>
              <a:rPr lang="en-US" dirty="0" smtClean="0"/>
            </a:br>
            <a:r>
              <a:rPr lang="en-US" b="1" dirty="0" err="1" smtClean="0"/>
              <a:t>peristilium</a:t>
            </a:r>
            <a:r>
              <a:rPr lang="en-US" dirty="0" smtClean="0"/>
              <a:t> = colonnaded garden</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0"/>
          <a:ext cx="8763000" cy="6329680"/>
        </p:xfrm>
        <a:graphic>
          <a:graphicData uri="http://schemas.openxmlformats.org/drawingml/2006/table">
            <a:tbl>
              <a:tblPr firstRow="1" bandRow="1">
                <a:tableStyleId>{5C22544A-7EE6-4342-B048-85BDC9FD1C3A}</a:tableStyleId>
              </a:tblPr>
              <a:tblGrid>
                <a:gridCol w="2190750"/>
                <a:gridCol w="6572250"/>
              </a:tblGrid>
              <a:tr h="370840">
                <a:tc>
                  <a:txBody>
                    <a:bodyPr/>
                    <a:lstStyle/>
                    <a:p>
                      <a:r>
                        <a:rPr lang="en-US" b="1" dirty="0" smtClean="0"/>
                        <a:t>Menelaus</a:t>
                      </a:r>
                      <a:endParaRPr lang="en-US" dirty="0"/>
                    </a:p>
                  </a:txBody>
                  <a:tcPr/>
                </a:tc>
                <a:tc>
                  <a:txBody>
                    <a:bodyPr/>
                    <a:lstStyle/>
                    <a:p>
                      <a:r>
                        <a:rPr lang="en-US" sz="1600" dirty="0" smtClean="0"/>
                        <a:t>Menelaus was the king of Sparta. Helen, the wife of Menelaus was stolen by a prince of Troy (Paris) while a guest in the palace of Menelaus. </a:t>
                      </a:r>
                    </a:p>
                  </a:txBody>
                  <a:tcPr/>
                </a:tc>
              </a:tr>
              <a:tr h="370840">
                <a:tc>
                  <a:txBody>
                    <a:bodyPr/>
                    <a:lstStyle/>
                    <a:p>
                      <a:r>
                        <a:rPr lang="en-US" b="1" dirty="0" smtClean="0"/>
                        <a:t>Paris</a:t>
                      </a:r>
                      <a:endParaRPr lang="en-US" b="1" dirty="0"/>
                    </a:p>
                  </a:txBody>
                  <a:tcPr/>
                </a:tc>
                <a:tc>
                  <a:txBody>
                    <a:bodyPr/>
                    <a:lstStyle/>
                    <a:p>
                      <a:r>
                        <a:rPr lang="en-US" dirty="0" smtClean="0"/>
                        <a:t>Wife-stealer!  Not a great fighter; stole Helen from Menelaus, almost killed by Menelaus in a duel but</a:t>
                      </a:r>
                      <a:r>
                        <a:rPr lang="en-US" baseline="0" dirty="0" smtClean="0"/>
                        <a:t> Venus (Aphrodite) rescued him; kills Achilles</a:t>
                      </a:r>
                      <a:endParaRPr lang="en-US" dirty="0" smtClean="0"/>
                    </a:p>
                  </a:txBody>
                  <a:tcPr/>
                </a:tc>
              </a:tr>
              <a:tr h="370840">
                <a:tc>
                  <a:txBody>
                    <a:bodyPr/>
                    <a:lstStyle/>
                    <a:p>
                      <a:r>
                        <a:rPr lang="en-US" b="1" dirty="0" smtClean="0"/>
                        <a:t>Odysseus</a:t>
                      </a:r>
                      <a:endParaRPr lang="en-US" dirty="0"/>
                    </a:p>
                  </a:txBody>
                  <a:tcPr/>
                </a:tc>
                <a:tc>
                  <a:txBody>
                    <a:bodyPr/>
                    <a:lstStyle/>
                    <a:p>
                      <a:r>
                        <a:rPr lang="en-US" sz="1400" dirty="0" smtClean="0"/>
                        <a:t>Crafty Odysseus and his ten-year return to Ithaca from the war at Troy. </a:t>
                      </a:r>
                    </a:p>
                  </a:txBody>
                  <a:tcPr/>
                </a:tc>
              </a:tr>
              <a:tr h="370840">
                <a:tc>
                  <a:txBody>
                    <a:bodyPr/>
                    <a:lstStyle/>
                    <a:p>
                      <a:r>
                        <a:rPr lang="en-US" b="1" dirty="0" err="1" smtClean="0"/>
                        <a:t>Patroclus</a:t>
                      </a:r>
                      <a:endParaRPr lang="en-US" dirty="0"/>
                    </a:p>
                  </a:txBody>
                  <a:tcPr/>
                </a:tc>
                <a:tc>
                  <a:txBody>
                    <a:bodyPr/>
                    <a:lstStyle/>
                    <a:p>
                      <a:r>
                        <a:rPr lang="en-US" sz="1400" dirty="0" err="1" smtClean="0"/>
                        <a:t>Patroclus</a:t>
                      </a:r>
                      <a:r>
                        <a:rPr lang="en-US" sz="1400" dirty="0" smtClean="0"/>
                        <a:t> was a dear friend of Achilles who put on the armor of Achilles and led Achilles' Myrmidons into battle, while Achilles was sulking on the sidelines. </a:t>
                      </a:r>
                      <a:r>
                        <a:rPr lang="en-US" sz="1400" dirty="0" err="1" smtClean="0"/>
                        <a:t>Patroclus</a:t>
                      </a:r>
                      <a:r>
                        <a:rPr lang="en-US" sz="1400" dirty="0" smtClean="0"/>
                        <a:t> was killed by Hector. </a:t>
                      </a:r>
                    </a:p>
                  </a:txBody>
                  <a:tcPr/>
                </a:tc>
              </a:tr>
              <a:tr h="370840">
                <a:tc>
                  <a:txBody>
                    <a:bodyPr/>
                    <a:lstStyle/>
                    <a:p>
                      <a:r>
                        <a:rPr lang="en-US" b="1" dirty="0" smtClean="0"/>
                        <a:t>Penelope</a:t>
                      </a:r>
                      <a:endParaRPr lang="en-US" dirty="0"/>
                    </a:p>
                  </a:txBody>
                  <a:tcPr/>
                </a:tc>
                <a:tc>
                  <a:txBody>
                    <a:bodyPr/>
                    <a:lstStyle/>
                    <a:p>
                      <a:r>
                        <a:rPr lang="en-US" sz="1400" dirty="0" smtClean="0"/>
                        <a:t>Penelope, the faithful wife of Odysseus, kept suitors at bay for twenty years while her husband fought at Troy and suffered Poseidon's wrath on his return home. During this time, she raised their son </a:t>
                      </a:r>
                      <a:r>
                        <a:rPr lang="en-US" sz="1400" dirty="0" err="1" smtClean="0"/>
                        <a:t>Telemachus</a:t>
                      </a:r>
                      <a:r>
                        <a:rPr lang="en-US" sz="1400" dirty="0" smtClean="0"/>
                        <a:t> to adulthood. </a:t>
                      </a:r>
                    </a:p>
                  </a:txBody>
                  <a:tcPr/>
                </a:tc>
              </a:tr>
              <a:tr h="370840">
                <a:tc>
                  <a:txBody>
                    <a:bodyPr/>
                    <a:lstStyle/>
                    <a:p>
                      <a:r>
                        <a:rPr lang="en-US" b="1" dirty="0" err="1" smtClean="0"/>
                        <a:t>Priam</a:t>
                      </a:r>
                      <a:endParaRPr lang="en-US" dirty="0"/>
                    </a:p>
                  </a:txBody>
                  <a:tcPr/>
                </a:tc>
                <a:tc>
                  <a:txBody>
                    <a:bodyPr/>
                    <a:lstStyle/>
                    <a:p>
                      <a:r>
                        <a:rPr lang="en-US" sz="1400" dirty="0" err="1" smtClean="0"/>
                        <a:t>Priam</a:t>
                      </a:r>
                      <a:r>
                        <a:rPr lang="en-US" sz="1400" dirty="0" smtClean="0"/>
                        <a:t> was the king of Troy during the Trojan War. Hecuba was the wife of </a:t>
                      </a:r>
                      <a:r>
                        <a:rPr lang="en-US" sz="1400" dirty="0" err="1" smtClean="0"/>
                        <a:t>Priam</a:t>
                      </a:r>
                      <a:r>
                        <a:rPr lang="en-US" sz="1400" dirty="0" smtClean="0"/>
                        <a:t>. Their daughters were Creusa, </a:t>
                      </a:r>
                      <a:r>
                        <a:rPr lang="en-US" sz="1400" dirty="0" err="1" smtClean="0"/>
                        <a:t>Laodice</a:t>
                      </a:r>
                      <a:r>
                        <a:rPr lang="en-US" sz="1400" dirty="0" smtClean="0"/>
                        <a:t>, </a:t>
                      </a:r>
                      <a:r>
                        <a:rPr lang="en-US" sz="1400" dirty="0" err="1" smtClean="0"/>
                        <a:t>Polyxena</a:t>
                      </a:r>
                      <a:r>
                        <a:rPr lang="en-US" sz="1400" dirty="0" smtClean="0"/>
                        <a:t>, and Cassandra. Their sons were Hector, Paris (Alexander), </a:t>
                      </a:r>
                      <a:r>
                        <a:rPr lang="en-US" sz="1400" dirty="0" err="1" smtClean="0"/>
                        <a:t>Deiphobus</a:t>
                      </a:r>
                      <a:r>
                        <a:rPr lang="en-US" sz="1400" dirty="0" smtClean="0"/>
                        <a:t>, </a:t>
                      </a:r>
                      <a:r>
                        <a:rPr lang="en-US" sz="1400" dirty="0" err="1" smtClean="0"/>
                        <a:t>Helenus</a:t>
                      </a:r>
                      <a:r>
                        <a:rPr lang="en-US" sz="1400" dirty="0" smtClean="0"/>
                        <a:t>, </a:t>
                      </a:r>
                      <a:r>
                        <a:rPr lang="en-US" sz="1400" dirty="0" err="1" smtClean="0"/>
                        <a:t>Pammon</a:t>
                      </a:r>
                      <a:r>
                        <a:rPr lang="en-US" sz="1400" dirty="0" smtClean="0"/>
                        <a:t>, </a:t>
                      </a:r>
                      <a:r>
                        <a:rPr lang="en-US" sz="1400" dirty="0" err="1" smtClean="0"/>
                        <a:t>Polites</a:t>
                      </a:r>
                      <a:r>
                        <a:rPr lang="en-US" sz="1400" dirty="0" smtClean="0"/>
                        <a:t>, </a:t>
                      </a:r>
                      <a:r>
                        <a:rPr lang="en-US" sz="1400" dirty="0" err="1" smtClean="0"/>
                        <a:t>Antiphus</a:t>
                      </a:r>
                      <a:r>
                        <a:rPr lang="en-US" sz="1400" dirty="0" smtClean="0"/>
                        <a:t>, </a:t>
                      </a:r>
                      <a:r>
                        <a:rPr lang="en-US" sz="1400" dirty="0" err="1" smtClean="0"/>
                        <a:t>Hipponous</a:t>
                      </a:r>
                      <a:r>
                        <a:rPr lang="en-US" sz="1400" dirty="0" smtClean="0"/>
                        <a:t>, </a:t>
                      </a:r>
                      <a:r>
                        <a:rPr lang="en-US" sz="1400" dirty="0" err="1" smtClean="0"/>
                        <a:t>Polydorus</a:t>
                      </a:r>
                      <a:r>
                        <a:rPr lang="en-US" sz="1400" dirty="0" smtClean="0"/>
                        <a:t>, and Troilus. </a:t>
                      </a:r>
                    </a:p>
                  </a:txBody>
                  <a:tcPr/>
                </a:tc>
              </a:tr>
              <a:tr h="370840">
                <a:tc>
                  <a:txBody>
                    <a:bodyPr/>
                    <a:lstStyle/>
                    <a:p>
                      <a:r>
                        <a:rPr lang="en-US" b="1" dirty="0" err="1" smtClean="0"/>
                        <a:t>Sarpedon</a:t>
                      </a:r>
                      <a:endParaRPr lang="en-US" dirty="0"/>
                    </a:p>
                  </a:txBody>
                  <a:tcPr/>
                </a:tc>
                <a:tc>
                  <a:txBody>
                    <a:bodyPr/>
                    <a:lstStyle/>
                    <a:p>
                      <a:r>
                        <a:rPr lang="en-US" sz="1400" dirty="0" err="1" smtClean="0"/>
                        <a:t>Sarpedon</a:t>
                      </a:r>
                      <a:r>
                        <a:rPr lang="en-US" sz="1400" dirty="0" smtClean="0"/>
                        <a:t> was a leader of Lycia and an ally of the Trojans in the Trojan War. </a:t>
                      </a:r>
                      <a:r>
                        <a:rPr lang="en-US" sz="1400" dirty="0" err="1" smtClean="0"/>
                        <a:t>Sarpedon</a:t>
                      </a:r>
                      <a:r>
                        <a:rPr lang="en-US" sz="1400" dirty="0" smtClean="0"/>
                        <a:t> was a son of Zeus. (1) </a:t>
                      </a:r>
                      <a:r>
                        <a:rPr lang="en-US" sz="1400" dirty="0" err="1" smtClean="0"/>
                        <a:t>Patroclus</a:t>
                      </a:r>
                      <a:r>
                        <a:rPr lang="en-US" sz="1400" dirty="0" smtClean="0"/>
                        <a:t> killed </a:t>
                      </a:r>
                      <a:r>
                        <a:rPr lang="en-US" sz="1400" dirty="0" err="1" smtClean="0"/>
                        <a:t>Sarpedon</a:t>
                      </a:r>
                      <a:r>
                        <a:rPr lang="en-US" sz="1400" dirty="0" smtClean="0"/>
                        <a:t>.   This killing sets off a sequence of killings:  (2) Hector kills </a:t>
                      </a:r>
                      <a:r>
                        <a:rPr lang="en-US" sz="1400" dirty="0" err="1" smtClean="0"/>
                        <a:t>Patroclus</a:t>
                      </a:r>
                      <a:r>
                        <a:rPr lang="en-US" sz="1400" dirty="0" smtClean="0"/>
                        <a:t> to avenge </a:t>
                      </a:r>
                      <a:r>
                        <a:rPr lang="en-US" sz="1400" dirty="0" err="1" smtClean="0"/>
                        <a:t>Sarpedon</a:t>
                      </a:r>
                      <a:r>
                        <a:rPr lang="en-US" sz="1400" dirty="0" smtClean="0"/>
                        <a:t>, (3) Achilles kills Hector</a:t>
                      </a:r>
                      <a:r>
                        <a:rPr lang="en-US" sz="1400" baseline="0" dirty="0" smtClean="0"/>
                        <a:t> to avenge </a:t>
                      </a:r>
                      <a:r>
                        <a:rPr lang="en-US" sz="1400" baseline="0" dirty="0" err="1" smtClean="0"/>
                        <a:t>Patroclus</a:t>
                      </a:r>
                      <a:endParaRPr lang="en-US" sz="1400" dirty="0" smtClean="0"/>
                    </a:p>
                  </a:txBody>
                  <a:tcPr/>
                </a:tc>
              </a:tr>
              <a:tr h="370840">
                <a:tc>
                  <a:txBody>
                    <a:bodyPr/>
                    <a:lstStyle/>
                    <a:p>
                      <a:endParaRPr lang="en-US" dirty="0"/>
                    </a:p>
                  </a:txBody>
                  <a:tcPr/>
                </a:tc>
                <a:tc>
                  <a:txBody>
                    <a:bodyPr/>
                    <a:lstStyle/>
                    <a:p>
                      <a:endParaRPr lang="en-US" sz="1400" dirty="0" smtClean="0"/>
                    </a:p>
                  </a:txBody>
                  <a:tcPr/>
                </a:tc>
              </a:tr>
              <a:tr h="370840">
                <a:tc>
                  <a:txBody>
                    <a:bodyPr/>
                    <a:lstStyle/>
                    <a:p>
                      <a:endParaRPr lang="en-US" dirty="0"/>
                    </a:p>
                  </a:txBody>
                  <a:tcPr/>
                </a:tc>
                <a:tc>
                  <a:txBody>
                    <a:bodyPr/>
                    <a:lstStyle/>
                    <a:p>
                      <a:endParaRPr lang="en-US" sz="1400" dirty="0" smtClean="0"/>
                    </a:p>
                  </a:txBody>
                  <a:tcPr/>
                </a:tc>
              </a:tr>
              <a:tr h="370840">
                <a:tc>
                  <a:txBody>
                    <a:bodyPr/>
                    <a:lstStyle/>
                    <a:p>
                      <a:endParaRPr lang="en-US" dirty="0"/>
                    </a:p>
                  </a:txBody>
                  <a:tcPr/>
                </a:tc>
                <a:tc>
                  <a:txBody>
                    <a:bodyPr/>
                    <a:lstStyle/>
                    <a:p>
                      <a:endParaRPr lang="en-US" sz="1400" dirty="0" smtClean="0"/>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86800" cy="5632311"/>
          </a:xfrm>
          <a:prstGeom prst="rect">
            <a:avLst/>
          </a:prstGeom>
          <a:noFill/>
        </p:spPr>
        <p:txBody>
          <a:bodyPr wrap="square" rtlCol="0">
            <a:spAutoFit/>
          </a:bodyPr>
          <a:lstStyle/>
          <a:p>
            <a:pPr algn="ctr"/>
            <a:r>
              <a:rPr lang="en-US" b="1" u="sng" dirty="0" smtClean="0"/>
              <a:t>FIGURES IN THE UNDERWORLD</a:t>
            </a:r>
          </a:p>
          <a:p>
            <a:pPr>
              <a:lnSpc>
                <a:spcPct val="150000"/>
              </a:lnSpc>
              <a:buFont typeface="Wingdings" pitchFamily="2" charset="2"/>
              <a:buChar char="q"/>
            </a:pPr>
            <a:r>
              <a:rPr lang="en-US" b="1" dirty="0" smtClean="0"/>
              <a:t> Hades/Pluto</a:t>
            </a:r>
            <a:r>
              <a:rPr lang="en-US" dirty="0" smtClean="0"/>
              <a:t> - King of the Underworld ("</a:t>
            </a:r>
            <a:r>
              <a:rPr lang="en-US" dirty="0" err="1" smtClean="0"/>
              <a:t>Dis</a:t>
            </a:r>
            <a:r>
              <a:rPr lang="en-US" dirty="0" smtClean="0"/>
              <a:t>" = "rich", another name for Hades) </a:t>
            </a:r>
          </a:p>
          <a:p>
            <a:pPr>
              <a:lnSpc>
                <a:spcPct val="150000"/>
              </a:lnSpc>
              <a:buFont typeface="Wingdings" pitchFamily="2" charset="2"/>
              <a:buChar char="q"/>
            </a:pPr>
            <a:r>
              <a:rPr lang="en-US" b="1" dirty="0" smtClean="0"/>
              <a:t> Persephone/Proserpina</a:t>
            </a:r>
            <a:r>
              <a:rPr lang="en-US" dirty="0" smtClean="0"/>
              <a:t> - Queen of the Underworld </a:t>
            </a:r>
          </a:p>
          <a:p>
            <a:pPr>
              <a:lnSpc>
                <a:spcPct val="150000"/>
              </a:lnSpc>
              <a:buFont typeface="Wingdings" pitchFamily="2" charset="2"/>
              <a:buChar char="q"/>
            </a:pPr>
            <a:r>
              <a:rPr lang="en-US" b="1" dirty="0" smtClean="0"/>
              <a:t> </a:t>
            </a:r>
            <a:r>
              <a:rPr lang="en-US" b="1" dirty="0" err="1" smtClean="0"/>
              <a:t>Charon</a:t>
            </a:r>
            <a:r>
              <a:rPr lang="en-US" dirty="0" smtClean="0"/>
              <a:t> - Old Boatman </a:t>
            </a:r>
          </a:p>
          <a:p>
            <a:pPr>
              <a:lnSpc>
                <a:spcPct val="150000"/>
              </a:lnSpc>
              <a:buFont typeface="Wingdings" pitchFamily="2" charset="2"/>
              <a:buChar char="q"/>
            </a:pPr>
            <a:r>
              <a:rPr lang="en-US" b="1" dirty="0" smtClean="0"/>
              <a:t> Cerberus</a:t>
            </a:r>
            <a:r>
              <a:rPr lang="en-US" dirty="0" smtClean="0"/>
              <a:t> - Three-headed Watchdog </a:t>
            </a:r>
          </a:p>
          <a:p>
            <a:pPr>
              <a:lnSpc>
                <a:spcPct val="150000"/>
              </a:lnSpc>
              <a:buFont typeface="Wingdings" pitchFamily="2" charset="2"/>
              <a:buChar char="q"/>
            </a:pPr>
            <a:r>
              <a:rPr lang="en-US" b="1" dirty="0" smtClean="0"/>
              <a:t> Erebus</a:t>
            </a:r>
            <a:r>
              <a:rPr lang="en-US" dirty="0" smtClean="0"/>
              <a:t> - deepest section </a:t>
            </a:r>
          </a:p>
          <a:p>
            <a:pPr>
              <a:lnSpc>
                <a:spcPct val="150000"/>
              </a:lnSpc>
              <a:buFont typeface="Wingdings" pitchFamily="2" charset="2"/>
              <a:buChar char="q"/>
            </a:pPr>
            <a:r>
              <a:rPr lang="en-US" b="1" dirty="0" smtClean="0"/>
              <a:t> </a:t>
            </a:r>
            <a:r>
              <a:rPr lang="en-US" b="1" dirty="0" err="1" smtClean="0"/>
              <a:t>Tartarus</a:t>
            </a:r>
            <a:r>
              <a:rPr lang="en-US" b="1" dirty="0" smtClean="0"/>
              <a:t>: place of eternal punishment</a:t>
            </a:r>
            <a:r>
              <a:rPr lang="en-US" dirty="0" smtClean="0"/>
              <a:t> .This is the eternal punishment of the following persons: </a:t>
            </a:r>
          </a:p>
          <a:p>
            <a:pPr marL="342900" indent="-342900">
              <a:lnSpc>
                <a:spcPct val="150000"/>
              </a:lnSpc>
              <a:buFont typeface="+mj-lt"/>
              <a:buAutoNum type="arabicPeriod"/>
            </a:pPr>
            <a:r>
              <a:rPr lang="en-US" b="1" dirty="0" smtClean="0"/>
              <a:t>Sisyphus</a:t>
            </a:r>
            <a:r>
              <a:rPr lang="en-US" dirty="0" smtClean="0"/>
              <a:t> - must push a rock up a hill </a:t>
            </a:r>
          </a:p>
          <a:p>
            <a:pPr marL="342900" indent="-342900">
              <a:lnSpc>
                <a:spcPct val="150000"/>
              </a:lnSpc>
              <a:buFont typeface="+mj-lt"/>
              <a:buAutoNum type="arabicPeriod"/>
            </a:pPr>
            <a:r>
              <a:rPr lang="en-US" b="1" dirty="0" smtClean="0"/>
              <a:t>Tantalus</a:t>
            </a:r>
            <a:r>
              <a:rPr lang="en-US" dirty="0" smtClean="0"/>
              <a:t> - stands in pool of water; with a bough of fruit above his head; he is always thirsty and hungry. </a:t>
            </a:r>
          </a:p>
          <a:p>
            <a:pPr marL="342900" indent="-342900">
              <a:lnSpc>
                <a:spcPct val="150000"/>
              </a:lnSpc>
              <a:buFont typeface="+mj-lt"/>
              <a:buAutoNum type="arabicPeriod"/>
            </a:pPr>
            <a:r>
              <a:rPr lang="en-US" b="1" dirty="0" err="1" smtClean="0"/>
              <a:t>Danaids</a:t>
            </a:r>
            <a:r>
              <a:rPr lang="en-US" dirty="0" smtClean="0"/>
              <a:t> - 49 of 50 daughters of </a:t>
            </a:r>
            <a:r>
              <a:rPr lang="en-US" dirty="0" err="1" smtClean="0"/>
              <a:t>Danaus</a:t>
            </a:r>
            <a:r>
              <a:rPr lang="en-US" dirty="0" smtClean="0"/>
              <a:t>, killed their husbands on their wedding night. Punishment - to carry water in leaky jars.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8305800" cy="5727850"/>
          </a:xfrm>
          <a:prstGeom prst="rect">
            <a:avLst/>
          </a:prstGeom>
          <a:noFill/>
        </p:spPr>
        <p:txBody>
          <a:bodyPr wrap="square" rtlCol="0">
            <a:spAutoFit/>
          </a:bodyPr>
          <a:lstStyle/>
          <a:p>
            <a:pPr marL="342900" indent="-342900">
              <a:buFont typeface="+mj-lt"/>
              <a:buAutoNum type="arabicPeriod"/>
            </a:pPr>
            <a:endParaRPr lang="en-US" dirty="0" smtClean="0"/>
          </a:p>
          <a:p>
            <a:pPr>
              <a:lnSpc>
                <a:spcPct val="150000"/>
              </a:lnSpc>
              <a:buFont typeface="Wingdings" pitchFamily="2" charset="2"/>
              <a:buChar char="q"/>
            </a:pPr>
            <a:r>
              <a:rPr lang="en-US" b="1" dirty="0" smtClean="0"/>
              <a:t> Elysian Fields</a:t>
            </a:r>
            <a:r>
              <a:rPr lang="en-US" dirty="0" smtClean="0"/>
              <a:t> - place similar to "Heaven" - isle of the blessed </a:t>
            </a:r>
          </a:p>
          <a:p>
            <a:pPr>
              <a:lnSpc>
                <a:spcPct val="150000"/>
              </a:lnSpc>
              <a:buFont typeface="Wingdings" pitchFamily="2" charset="2"/>
              <a:buChar char="q"/>
            </a:pPr>
            <a:r>
              <a:rPr lang="en-US" b="1" dirty="0" smtClean="0"/>
              <a:t> </a:t>
            </a:r>
            <a:r>
              <a:rPr lang="en-US" b="1" dirty="0" err="1" smtClean="0"/>
              <a:t>Rhadamanthus</a:t>
            </a:r>
            <a:r>
              <a:rPr lang="en-US" b="1" dirty="0" smtClean="0"/>
              <a:t>, </a:t>
            </a:r>
            <a:r>
              <a:rPr lang="en-US" b="1" dirty="0" err="1" smtClean="0"/>
              <a:t>Minos</a:t>
            </a:r>
            <a:r>
              <a:rPr lang="en-US" b="1" dirty="0" smtClean="0"/>
              <a:t>, </a:t>
            </a:r>
            <a:r>
              <a:rPr lang="en-US" b="1" dirty="0" err="1" smtClean="0"/>
              <a:t>Aeacus</a:t>
            </a:r>
            <a:r>
              <a:rPr lang="en-US" dirty="0" smtClean="0"/>
              <a:t> - judges of the Underworld </a:t>
            </a:r>
          </a:p>
          <a:p>
            <a:pPr>
              <a:lnSpc>
                <a:spcPct val="150000"/>
              </a:lnSpc>
              <a:buFont typeface="Wingdings" pitchFamily="2" charset="2"/>
              <a:buChar char="q"/>
            </a:pPr>
            <a:r>
              <a:rPr lang="en-US" b="1" dirty="0" smtClean="0"/>
              <a:t>Rivers</a:t>
            </a:r>
            <a:r>
              <a:rPr lang="en-US" dirty="0" smtClean="0"/>
              <a:t> </a:t>
            </a:r>
          </a:p>
          <a:p>
            <a:pPr marL="342900" indent="-342900">
              <a:lnSpc>
                <a:spcPct val="150000"/>
              </a:lnSpc>
              <a:buFont typeface="+mj-lt"/>
              <a:buAutoNum type="arabicPeriod"/>
            </a:pPr>
            <a:r>
              <a:rPr lang="en-US" b="1" dirty="0" smtClean="0"/>
              <a:t>Styx</a:t>
            </a:r>
            <a:r>
              <a:rPr lang="en-US" dirty="0" smtClean="0"/>
              <a:t> - dead souls crossed; river of unbreakable oaths </a:t>
            </a:r>
          </a:p>
          <a:p>
            <a:pPr marL="342900" indent="-342900">
              <a:lnSpc>
                <a:spcPct val="150000"/>
              </a:lnSpc>
              <a:buFont typeface="+mj-lt"/>
              <a:buAutoNum type="arabicPeriod"/>
            </a:pPr>
            <a:r>
              <a:rPr lang="en-US" b="1" dirty="0" smtClean="0"/>
              <a:t>Lethe</a:t>
            </a:r>
            <a:r>
              <a:rPr lang="en-US" dirty="0" smtClean="0"/>
              <a:t> - river of forgetfulness </a:t>
            </a:r>
          </a:p>
          <a:p>
            <a:pPr marL="342900" indent="-342900">
              <a:lnSpc>
                <a:spcPct val="150000"/>
              </a:lnSpc>
              <a:buFont typeface="+mj-lt"/>
              <a:buAutoNum type="arabicPeriod"/>
            </a:pPr>
            <a:r>
              <a:rPr lang="en-US" b="1" dirty="0" smtClean="0"/>
              <a:t>Acheron</a:t>
            </a:r>
            <a:r>
              <a:rPr lang="en-US" dirty="0" smtClean="0"/>
              <a:t> - river of woe </a:t>
            </a:r>
          </a:p>
          <a:p>
            <a:pPr marL="342900" indent="-342900">
              <a:lnSpc>
                <a:spcPct val="150000"/>
              </a:lnSpc>
              <a:buFont typeface="+mj-lt"/>
              <a:buAutoNum type="arabicPeriod"/>
            </a:pPr>
            <a:r>
              <a:rPr lang="en-US" b="1" dirty="0" err="1" smtClean="0"/>
              <a:t>Phlegethon</a:t>
            </a:r>
            <a:r>
              <a:rPr lang="en-US" dirty="0" smtClean="0"/>
              <a:t> - river of fire </a:t>
            </a:r>
          </a:p>
          <a:p>
            <a:pPr marL="342900" indent="-342900">
              <a:lnSpc>
                <a:spcPct val="150000"/>
              </a:lnSpc>
              <a:buFont typeface="+mj-lt"/>
              <a:buAutoNum type="arabicPeriod"/>
            </a:pPr>
            <a:r>
              <a:rPr lang="en-US" b="1" dirty="0" err="1" smtClean="0"/>
              <a:t>Cocytus</a:t>
            </a:r>
            <a:r>
              <a:rPr lang="en-US" dirty="0" smtClean="0"/>
              <a:t> - river of wailing </a:t>
            </a:r>
          </a:p>
          <a:p>
            <a:pPr>
              <a:lnSpc>
                <a:spcPct val="150000"/>
              </a:lnSpc>
              <a:buFont typeface="Wingdings" pitchFamily="2" charset="2"/>
              <a:buChar char="q"/>
            </a:pPr>
            <a:r>
              <a:rPr lang="en-US" b="1" dirty="0" smtClean="0"/>
              <a:t> Furies, or (</a:t>
            </a:r>
            <a:r>
              <a:rPr lang="en-US" b="1" dirty="0" err="1" smtClean="0"/>
              <a:t>Erinyes</a:t>
            </a:r>
            <a:r>
              <a:rPr lang="en-US" b="1" dirty="0" smtClean="0"/>
              <a:t>)</a:t>
            </a:r>
            <a:r>
              <a:rPr lang="en-US" dirty="0" smtClean="0"/>
              <a:t> - 3 Bird-like women with </a:t>
            </a:r>
            <a:r>
              <a:rPr lang="en-US" dirty="0" err="1" smtClean="0"/>
              <a:t>snakey</a:t>
            </a:r>
            <a:r>
              <a:rPr lang="en-US" dirty="0" smtClean="0"/>
              <a:t> hair; punish evil doers </a:t>
            </a:r>
          </a:p>
          <a:p>
            <a:pPr marL="342900" indent="-342900">
              <a:lnSpc>
                <a:spcPct val="150000"/>
              </a:lnSpc>
              <a:buFont typeface="+mj-lt"/>
              <a:buAutoNum type="arabicPeriod"/>
            </a:pPr>
            <a:r>
              <a:rPr lang="en-US" b="1" dirty="0" err="1" smtClean="0"/>
              <a:t>Tisiphone</a:t>
            </a:r>
            <a:r>
              <a:rPr lang="en-US" dirty="0" smtClean="0"/>
              <a:t> </a:t>
            </a:r>
          </a:p>
          <a:p>
            <a:pPr marL="342900" indent="-342900">
              <a:lnSpc>
                <a:spcPct val="150000"/>
              </a:lnSpc>
              <a:buFont typeface="+mj-lt"/>
              <a:buAutoNum type="arabicPeriod"/>
            </a:pPr>
            <a:r>
              <a:rPr lang="en-US" b="1" dirty="0" err="1" smtClean="0"/>
              <a:t>Megaera</a:t>
            </a:r>
            <a:r>
              <a:rPr lang="en-US" dirty="0" smtClean="0"/>
              <a:t> </a:t>
            </a:r>
          </a:p>
          <a:p>
            <a:pPr marL="342900" indent="-342900">
              <a:lnSpc>
                <a:spcPct val="150000"/>
              </a:lnSpc>
              <a:buFont typeface="+mj-lt"/>
              <a:buAutoNum type="arabicPeriod"/>
            </a:pPr>
            <a:r>
              <a:rPr lang="en-US" b="1" dirty="0" err="1" smtClean="0"/>
              <a:t>Alecto</a:t>
            </a:r>
            <a:r>
              <a:rPr lang="en-US" dirty="0" smtClean="0"/>
              <a:t> </a:t>
            </a:r>
          </a:p>
          <a:p>
            <a:pPr>
              <a:lnSpc>
                <a:spcPct val="150000"/>
              </a:lnSpc>
              <a:buFont typeface="Wingdings" pitchFamily="2" charset="2"/>
              <a:buChar char="q"/>
            </a:pPr>
            <a:r>
              <a:rPr lang="en-US" b="1" dirty="0" err="1" smtClean="0"/>
              <a:t>Thanatos</a:t>
            </a:r>
            <a:r>
              <a:rPr lang="en-US" dirty="0" smtClean="0"/>
              <a:t> - (Orcus) Death</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olumns other.jpg"/>
          <p:cNvPicPr>
            <a:picLocks noGrp="1" noChangeAspect="1"/>
          </p:cNvPicPr>
          <p:nvPr>
            <p:ph type="pic" idx="1"/>
          </p:nvPr>
        </p:nvPicPr>
        <p:blipFill>
          <a:blip r:embed="rId2" cstate="print"/>
          <a:srcRect l="4596" r="4596"/>
          <a:stretch>
            <a:fillRect/>
          </a:stretch>
        </p:blipFill>
        <p:spPr>
          <a:xfrm>
            <a:off x="-25400" y="0"/>
            <a:ext cx="9169400" cy="6877050"/>
          </a:xfrm>
        </p:spPr>
      </p:pic>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olumns other.jpg"/>
          <p:cNvPicPr>
            <a:picLocks noGrp="1" noChangeAspect="1"/>
          </p:cNvPicPr>
          <p:nvPr>
            <p:ph type="pic" idx="1"/>
          </p:nvPr>
        </p:nvPicPr>
        <p:blipFill>
          <a:blip r:embed="rId2" cstate="print"/>
          <a:srcRect l="4596" r="4596"/>
          <a:stretch>
            <a:fillRect/>
          </a:stretch>
        </p:blipFill>
        <p:spPr>
          <a:xfrm>
            <a:off x="-25400" y="0"/>
            <a:ext cx="9169400" cy="6877050"/>
          </a:xfrm>
        </p:spPr>
      </p:pic>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
        <p:nvSpPr>
          <p:cNvPr id="5" name="TextBox 4"/>
          <p:cNvSpPr txBox="1"/>
          <p:nvPr/>
        </p:nvSpPr>
        <p:spPr>
          <a:xfrm>
            <a:off x="304800" y="762000"/>
            <a:ext cx="7391400" cy="830997"/>
          </a:xfrm>
          <a:prstGeom prst="rect">
            <a:avLst/>
          </a:prstGeom>
          <a:solidFill>
            <a:schemeClr val="accent2">
              <a:lumMod val="60000"/>
              <a:lumOff val="40000"/>
            </a:schemeClr>
          </a:solidFill>
        </p:spPr>
        <p:txBody>
          <a:bodyPr wrap="square" rtlCol="0">
            <a:spAutoFit/>
          </a:bodyPr>
          <a:lstStyle/>
          <a:p>
            <a:r>
              <a:rPr lang="en-US" sz="2400" b="1" dirty="0" smtClean="0">
                <a:latin typeface="Arial Black" pitchFamily="34" charset="0"/>
              </a:rPr>
              <a:t>Let’s work backwards and start with </a:t>
            </a:r>
          </a:p>
          <a:p>
            <a:r>
              <a:rPr lang="en-US" sz="2400" b="1" dirty="0" smtClean="0">
                <a:latin typeface="Arial Black" pitchFamily="34" charset="0"/>
              </a:rPr>
              <a:t>Part III:  Latin in Use </a:t>
            </a:r>
            <a:endParaRPr lang="en-US" sz="2400" b="1" dirty="0">
              <a:latin typeface="Arial Black" pitchFamily="34" charset="0"/>
            </a:endParaRPr>
          </a:p>
        </p:txBody>
      </p:sp>
      <p:sp>
        <p:nvSpPr>
          <p:cNvPr id="7" name="TextBox 6"/>
          <p:cNvSpPr txBox="1"/>
          <p:nvPr/>
        </p:nvSpPr>
        <p:spPr>
          <a:xfrm>
            <a:off x="304800" y="1687354"/>
            <a:ext cx="8534400" cy="5416868"/>
          </a:xfrm>
          <a:prstGeom prst="rect">
            <a:avLst/>
          </a:prstGeom>
          <a:solidFill>
            <a:schemeClr val="tx2">
              <a:lumMod val="40000"/>
              <a:lumOff val="60000"/>
            </a:schemeClr>
          </a:solidFill>
        </p:spPr>
        <p:txBody>
          <a:bodyPr wrap="square" rtlCol="0">
            <a:spAutoFit/>
          </a:bodyPr>
          <a:lstStyle/>
          <a:p>
            <a:pPr>
              <a:buFont typeface="Wingdings" pitchFamily="2" charset="2"/>
              <a:buChar char="q"/>
            </a:pPr>
            <a:r>
              <a:rPr lang="en-US" sz="2000" dirty="0" smtClean="0">
                <a:latin typeface="Bodoni MT" pitchFamily="18" charset="0"/>
              </a:rPr>
              <a:t> </a:t>
            </a:r>
            <a:r>
              <a:rPr lang="en-US" sz="2000" u="sng" dirty="0" smtClean="0">
                <a:latin typeface="Bodoni MT" pitchFamily="18" charset="0"/>
              </a:rPr>
              <a:t>Basic spoken phrases</a:t>
            </a:r>
            <a:r>
              <a:rPr lang="en-US" sz="2000" dirty="0" smtClean="0">
                <a:latin typeface="Bodoni MT" pitchFamily="18" charset="0"/>
              </a:rPr>
              <a:t>, such as… </a:t>
            </a:r>
          </a:p>
          <a:p>
            <a:pPr>
              <a:buFont typeface="Arial" pitchFamily="34" charset="0"/>
              <a:buChar char="•"/>
            </a:pPr>
            <a:r>
              <a:rPr lang="en-US" sz="2400" dirty="0">
                <a:latin typeface="Bodoni MT" pitchFamily="18" charset="0"/>
              </a:rPr>
              <a:t> </a:t>
            </a:r>
            <a:r>
              <a:rPr lang="en-US" sz="2400" dirty="0" err="1" smtClean="0">
                <a:latin typeface="Bodoni MT" pitchFamily="18" charset="0"/>
              </a:rPr>
              <a:t>Salv</a:t>
            </a:r>
            <a:r>
              <a:rPr lang="en-US" sz="2400" dirty="0" err="1" smtClean="0">
                <a:latin typeface="Times New Roman"/>
                <a:cs typeface="Times New Roman"/>
              </a:rPr>
              <a:t>ē</a:t>
            </a:r>
            <a:r>
              <a:rPr lang="en-US" sz="2400" dirty="0" smtClean="0">
                <a:latin typeface="Bodoni MT" pitchFamily="18" charset="0"/>
              </a:rPr>
              <a:t>!  &amp; </a:t>
            </a:r>
            <a:r>
              <a:rPr lang="en-US" sz="2400" dirty="0" err="1" smtClean="0">
                <a:latin typeface="Bodoni MT" pitchFamily="18" charset="0"/>
              </a:rPr>
              <a:t>Salv</a:t>
            </a:r>
            <a:r>
              <a:rPr lang="en-US" sz="2400" dirty="0" err="1" smtClean="0">
                <a:latin typeface="Times New Roman"/>
                <a:cs typeface="Times New Roman"/>
              </a:rPr>
              <a:t>ēte</a:t>
            </a:r>
            <a:r>
              <a:rPr lang="en-US" sz="2400" dirty="0" smtClean="0">
                <a:latin typeface="Bodoni MT" pitchFamily="18" charset="0"/>
              </a:rPr>
              <a:t>!  = Hello!  (think Salutations!)</a:t>
            </a:r>
          </a:p>
          <a:p>
            <a:pPr>
              <a:buFont typeface="Arial" pitchFamily="34" charset="0"/>
              <a:buChar char="•"/>
            </a:pPr>
            <a:r>
              <a:rPr lang="en-US" sz="2400" dirty="0">
                <a:latin typeface="Bodoni MT" pitchFamily="18" charset="0"/>
              </a:rPr>
              <a:t> </a:t>
            </a:r>
            <a:r>
              <a:rPr lang="en-US" sz="2400" dirty="0" err="1" smtClean="0">
                <a:latin typeface="Bodoni MT" pitchFamily="18" charset="0"/>
              </a:rPr>
              <a:t>Val</a:t>
            </a:r>
            <a:r>
              <a:rPr lang="en-US" sz="2400" dirty="0" err="1" smtClean="0">
                <a:latin typeface="Times New Roman"/>
                <a:cs typeface="Times New Roman"/>
              </a:rPr>
              <a:t>ē</a:t>
            </a:r>
            <a:r>
              <a:rPr lang="en-US" sz="2400" dirty="0" smtClean="0">
                <a:latin typeface="Bodoni MT" pitchFamily="18" charset="0"/>
              </a:rPr>
              <a:t>! &amp; </a:t>
            </a:r>
            <a:r>
              <a:rPr lang="en-US" sz="2400" dirty="0" err="1" smtClean="0">
                <a:latin typeface="Bodoni MT" pitchFamily="18" charset="0"/>
              </a:rPr>
              <a:t>Salv</a:t>
            </a:r>
            <a:r>
              <a:rPr lang="en-US" sz="2400" dirty="0" err="1" smtClean="0">
                <a:latin typeface="Times New Roman"/>
                <a:cs typeface="Times New Roman"/>
              </a:rPr>
              <a:t>ēte</a:t>
            </a:r>
            <a:r>
              <a:rPr lang="en-US" sz="2400" dirty="0" smtClean="0">
                <a:latin typeface="Bodoni MT" pitchFamily="18" charset="0"/>
              </a:rPr>
              <a:t>!  = Goodbye!  (think  valedictorian)</a:t>
            </a:r>
          </a:p>
          <a:p>
            <a:pPr>
              <a:buFont typeface="Arial" pitchFamily="34" charset="0"/>
              <a:buChar char="•"/>
            </a:pPr>
            <a:r>
              <a:rPr lang="en-US" sz="2400" dirty="0" smtClean="0">
                <a:latin typeface="Bodoni MT" pitchFamily="18" charset="0"/>
              </a:rPr>
              <a:t> Quid </a:t>
            </a:r>
            <a:r>
              <a:rPr lang="en-US" sz="2400" dirty="0" err="1" smtClean="0">
                <a:latin typeface="Bodoni MT" pitchFamily="18" charset="0"/>
              </a:rPr>
              <a:t>est</a:t>
            </a:r>
            <a:r>
              <a:rPr lang="en-US" sz="2400" dirty="0" smtClean="0">
                <a:latin typeface="Bodoni MT" pitchFamily="18" charset="0"/>
              </a:rPr>
              <a:t> </a:t>
            </a:r>
            <a:r>
              <a:rPr lang="en-US" sz="2400" dirty="0" err="1" smtClean="0">
                <a:latin typeface="Bodoni MT" pitchFamily="18" charset="0"/>
              </a:rPr>
              <a:t>nomen</a:t>
            </a:r>
            <a:r>
              <a:rPr lang="en-US" sz="2400" dirty="0" smtClean="0">
                <a:latin typeface="Bodoni MT" pitchFamily="18" charset="0"/>
              </a:rPr>
              <a:t> </a:t>
            </a:r>
            <a:r>
              <a:rPr lang="en-US" sz="2400" dirty="0" err="1" smtClean="0">
                <a:latin typeface="Bodoni MT" pitchFamily="18" charset="0"/>
              </a:rPr>
              <a:t>tibi</a:t>
            </a:r>
            <a:r>
              <a:rPr lang="en-US" sz="2400" dirty="0" smtClean="0">
                <a:latin typeface="Bodoni MT" pitchFamily="18" charset="0"/>
              </a:rPr>
              <a:t>? = What is your name?</a:t>
            </a:r>
          </a:p>
          <a:p>
            <a:pPr>
              <a:buFont typeface="Arial" pitchFamily="34" charset="0"/>
              <a:buChar char="•"/>
            </a:pPr>
            <a:r>
              <a:rPr lang="en-US" sz="2400" dirty="0">
                <a:latin typeface="Bodoni MT" pitchFamily="18" charset="0"/>
              </a:rPr>
              <a:t> </a:t>
            </a:r>
            <a:r>
              <a:rPr lang="en-US" sz="2400" dirty="0" err="1" smtClean="0">
                <a:latin typeface="Bodoni MT" pitchFamily="18" charset="0"/>
              </a:rPr>
              <a:t>Mihi</a:t>
            </a:r>
            <a:r>
              <a:rPr lang="en-US" sz="2400" dirty="0" smtClean="0">
                <a:latin typeface="Bodoni MT" pitchFamily="18" charset="0"/>
              </a:rPr>
              <a:t> </a:t>
            </a:r>
            <a:r>
              <a:rPr lang="en-US" sz="2400" dirty="0" err="1" smtClean="0">
                <a:latin typeface="Bodoni MT" pitchFamily="18" charset="0"/>
              </a:rPr>
              <a:t>nomen</a:t>
            </a:r>
            <a:r>
              <a:rPr lang="en-US" sz="2400" dirty="0" smtClean="0">
                <a:latin typeface="Bodoni MT" pitchFamily="18" charset="0"/>
              </a:rPr>
              <a:t> </a:t>
            </a:r>
            <a:r>
              <a:rPr lang="en-US" sz="2400" dirty="0" err="1" smtClean="0">
                <a:latin typeface="Bodoni MT" pitchFamily="18" charset="0"/>
              </a:rPr>
              <a:t>est</a:t>
            </a:r>
            <a:r>
              <a:rPr lang="en-US" sz="2400" dirty="0" smtClean="0">
                <a:latin typeface="Bodoni MT" pitchFamily="18" charset="0"/>
              </a:rPr>
              <a:t> Rufus. = My name is Rufus.</a:t>
            </a:r>
          </a:p>
          <a:p>
            <a:pPr>
              <a:buFont typeface="Arial" pitchFamily="34" charset="0"/>
              <a:buChar char="•"/>
            </a:pPr>
            <a:r>
              <a:rPr lang="en-US" sz="2400" dirty="0">
                <a:latin typeface="Bodoni MT" pitchFamily="18" charset="0"/>
              </a:rPr>
              <a:t> </a:t>
            </a:r>
            <a:r>
              <a:rPr lang="en-US" sz="2400" dirty="0" err="1" smtClean="0">
                <a:latin typeface="Bodoni MT" pitchFamily="18" charset="0"/>
              </a:rPr>
              <a:t>Adsum</a:t>
            </a:r>
            <a:r>
              <a:rPr lang="en-US" sz="2400" dirty="0" smtClean="0">
                <a:latin typeface="Bodoni MT" pitchFamily="18" charset="0"/>
              </a:rPr>
              <a:t>!  = “I am here.” </a:t>
            </a:r>
          </a:p>
          <a:p>
            <a:pPr>
              <a:buFont typeface="Arial" pitchFamily="34" charset="0"/>
              <a:buChar char="•"/>
            </a:pPr>
            <a:r>
              <a:rPr lang="en-US" sz="2400" dirty="0" smtClean="0">
                <a:latin typeface="Bodoni MT" pitchFamily="18" charset="0"/>
              </a:rPr>
              <a:t> Quid </a:t>
            </a:r>
            <a:r>
              <a:rPr lang="en-US" sz="2400" dirty="0" err="1" smtClean="0">
                <a:latin typeface="Bodoni MT" pitchFamily="18" charset="0"/>
              </a:rPr>
              <a:t>agis</a:t>
            </a:r>
            <a:r>
              <a:rPr lang="en-US" sz="2400" dirty="0" smtClean="0">
                <a:latin typeface="Bodoni MT" pitchFamily="18" charset="0"/>
              </a:rPr>
              <a:t>? = How are you?</a:t>
            </a:r>
          </a:p>
          <a:p>
            <a:pPr>
              <a:buFont typeface="Arial" pitchFamily="34" charset="0"/>
              <a:buChar char="•"/>
            </a:pPr>
            <a:r>
              <a:rPr lang="en-US" sz="2400" dirty="0" smtClean="0">
                <a:latin typeface="Bodoni MT" pitchFamily="18" charset="0"/>
              </a:rPr>
              <a:t>Quota </a:t>
            </a:r>
            <a:r>
              <a:rPr lang="en-US" sz="2400" dirty="0" err="1" smtClean="0">
                <a:latin typeface="Bodoni MT" pitchFamily="18" charset="0"/>
              </a:rPr>
              <a:t>hora</a:t>
            </a:r>
            <a:r>
              <a:rPr lang="en-US" sz="2400" dirty="0" smtClean="0">
                <a:latin typeface="Bodoni MT" pitchFamily="18" charset="0"/>
              </a:rPr>
              <a:t> </a:t>
            </a:r>
            <a:r>
              <a:rPr lang="en-US" sz="2400" dirty="0" err="1" smtClean="0">
                <a:latin typeface="Bodoni MT" pitchFamily="18" charset="0"/>
              </a:rPr>
              <a:t>est</a:t>
            </a:r>
            <a:r>
              <a:rPr lang="en-US" sz="2400" dirty="0" smtClean="0">
                <a:latin typeface="Bodoni MT" pitchFamily="18" charset="0"/>
              </a:rPr>
              <a:t>? = What time is it?</a:t>
            </a:r>
          </a:p>
          <a:p>
            <a:pPr>
              <a:buFont typeface="Arial" pitchFamily="34" charset="0"/>
              <a:buChar char="•"/>
            </a:pPr>
            <a:r>
              <a:rPr lang="en-US" sz="2400" dirty="0">
                <a:latin typeface="Bodoni MT" pitchFamily="18" charset="0"/>
              </a:rPr>
              <a:t> </a:t>
            </a:r>
            <a:r>
              <a:rPr lang="en-US" sz="2400" dirty="0" smtClean="0">
                <a:latin typeface="Bodoni MT" pitchFamily="18" charset="0"/>
              </a:rPr>
              <a:t>Quid </a:t>
            </a:r>
            <a:r>
              <a:rPr lang="en-US" sz="2400" dirty="0" err="1" smtClean="0">
                <a:latin typeface="Bodoni MT" pitchFamily="18" charset="0"/>
              </a:rPr>
              <a:t>novi</a:t>
            </a:r>
            <a:r>
              <a:rPr lang="en-US" sz="2400" dirty="0" smtClean="0">
                <a:latin typeface="Bodoni MT" pitchFamily="18" charset="0"/>
              </a:rPr>
              <a:t>? = What’s new?   [</a:t>
            </a:r>
            <a:r>
              <a:rPr lang="en-US" sz="2400" dirty="0" err="1" smtClean="0">
                <a:latin typeface="Bodoni MT" pitchFamily="18" charset="0"/>
              </a:rPr>
              <a:t>nihil</a:t>
            </a:r>
            <a:r>
              <a:rPr lang="en-US" sz="2400" dirty="0" smtClean="0">
                <a:latin typeface="Bodoni MT" pitchFamily="18" charset="0"/>
              </a:rPr>
              <a:t> </a:t>
            </a:r>
            <a:r>
              <a:rPr lang="en-US" sz="2400" dirty="0" err="1" smtClean="0">
                <a:latin typeface="Bodoni MT" pitchFamily="18" charset="0"/>
              </a:rPr>
              <a:t>novi</a:t>
            </a:r>
            <a:r>
              <a:rPr lang="en-US" sz="2400" dirty="0" smtClean="0">
                <a:latin typeface="Bodoni MT" pitchFamily="18" charset="0"/>
              </a:rPr>
              <a:t> = nothing new]</a:t>
            </a:r>
          </a:p>
          <a:p>
            <a:pPr>
              <a:buFont typeface="Arial" pitchFamily="34" charset="0"/>
              <a:buChar char="•"/>
            </a:pPr>
            <a:r>
              <a:rPr lang="en-US" sz="2400" dirty="0">
                <a:latin typeface="Bodoni MT" pitchFamily="18" charset="0"/>
              </a:rPr>
              <a:t> </a:t>
            </a:r>
            <a:r>
              <a:rPr lang="en-US" sz="2400" dirty="0" err="1" smtClean="0">
                <a:latin typeface="Bodoni MT" pitchFamily="18" charset="0"/>
              </a:rPr>
              <a:t>Gratias</a:t>
            </a:r>
            <a:r>
              <a:rPr lang="en-US" sz="2400" dirty="0" smtClean="0">
                <a:latin typeface="Bodoni MT" pitchFamily="18" charset="0"/>
              </a:rPr>
              <a:t> </a:t>
            </a:r>
            <a:r>
              <a:rPr lang="en-US" sz="2400" dirty="0" err="1" smtClean="0">
                <a:latin typeface="Bodoni MT" pitchFamily="18" charset="0"/>
              </a:rPr>
              <a:t>tibi</a:t>
            </a:r>
            <a:r>
              <a:rPr lang="en-US" sz="2400" dirty="0" smtClean="0">
                <a:latin typeface="Bodoni MT" pitchFamily="18" charset="0"/>
              </a:rPr>
              <a:t> ago!  = Thank you!</a:t>
            </a:r>
          </a:p>
          <a:p>
            <a:pPr>
              <a:buFont typeface="Arial" pitchFamily="34" charset="0"/>
              <a:buChar char="•"/>
            </a:pPr>
            <a:r>
              <a:rPr lang="en-US" sz="2400" dirty="0" smtClean="0">
                <a:latin typeface="Bodoni MT" pitchFamily="18" charset="0"/>
              </a:rPr>
              <a:t> </a:t>
            </a:r>
            <a:r>
              <a:rPr lang="en-US" sz="2400" dirty="0" err="1" smtClean="0">
                <a:latin typeface="Bodoni MT" pitchFamily="18" charset="0"/>
              </a:rPr>
              <a:t>Ita</a:t>
            </a:r>
            <a:r>
              <a:rPr lang="en-US" sz="2400" dirty="0" smtClean="0">
                <a:latin typeface="Bodoni MT" pitchFamily="18" charset="0"/>
              </a:rPr>
              <a:t>!   = Yes  [</a:t>
            </a:r>
            <a:r>
              <a:rPr lang="en-US" sz="2400" dirty="0" err="1" smtClean="0">
                <a:latin typeface="Bodoni MT" pitchFamily="18" charset="0"/>
              </a:rPr>
              <a:t>Ita</a:t>
            </a:r>
            <a:r>
              <a:rPr lang="en-US" sz="2400" dirty="0" smtClean="0">
                <a:latin typeface="Bodoni MT" pitchFamily="18" charset="0"/>
              </a:rPr>
              <a:t> </a:t>
            </a:r>
            <a:r>
              <a:rPr lang="en-US" sz="2400" dirty="0" err="1" smtClean="0">
                <a:latin typeface="Bodoni MT" pitchFamily="18" charset="0"/>
              </a:rPr>
              <a:t>vero</a:t>
            </a:r>
            <a:r>
              <a:rPr lang="en-US" sz="2400" dirty="0" smtClean="0">
                <a:latin typeface="Bodoni MT" pitchFamily="18" charset="0"/>
              </a:rPr>
              <a:t> =  yes!]</a:t>
            </a:r>
          </a:p>
          <a:p>
            <a:pPr>
              <a:buFont typeface="Arial" pitchFamily="34" charset="0"/>
              <a:buChar char="•"/>
            </a:pPr>
            <a:r>
              <a:rPr lang="en-US" sz="2400" dirty="0">
                <a:latin typeface="Bodoni MT" pitchFamily="18" charset="0"/>
              </a:rPr>
              <a:t> </a:t>
            </a:r>
            <a:r>
              <a:rPr lang="en-US" sz="2400" dirty="0" err="1" smtClean="0">
                <a:latin typeface="Bodoni MT" pitchFamily="18" charset="0"/>
              </a:rPr>
              <a:t>Minime</a:t>
            </a:r>
            <a:r>
              <a:rPr lang="en-US" sz="2400" dirty="0" smtClean="0">
                <a:latin typeface="Bodoni MT" pitchFamily="18" charset="0"/>
              </a:rPr>
              <a:t>! = No!</a:t>
            </a:r>
          </a:p>
          <a:p>
            <a:pPr>
              <a:buFont typeface="Arial" pitchFamily="34" charset="0"/>
              <a:buChar char="•"/>
            </a:pPr>
            <a:r>
              <a:rPr lang="en-US" sz="2400" dirty="0">
                <a:latin typeface="Bodoni MT" pitchFamily="18" charset="0"/>
              </a:rPr>
              <a:t> </a:t>
            </a:r>
            <a:r>
              <a:rPr lang="en-US" sz="2400" dirty="0" err="1" smtClean="0">
                <a:latin typeface="Bodoni MT" pitchFamily="18" charset="0"/>
              </a:rPr>
              <a:t>Quaenam</a:t>
            </a:r>
            <a:r>
              <a:rPr lang="en-US" sz="2400" dirty="0" smtClean="0">
                <a:latin typeface="Bodoni MT" pitchFamily="18" charset="0"/>
              </a:rPr>
              <a:t> </a:t>
            </a:r>
            <a:r>
              <a:rPr lang="en-US" sz="2400" dirty="0" err="1" smtClean="0">
                <a:latin typeface="Bodoni MT" pitchFamily="18" charset="0"/>
              </a:rPr>
              <a:t>tempestas</a:t>
            </a:r>
            <a:r>
              <a:rPr lang="en-US" sz="2400" dirty="0" smtClean="0">
                <a:latin typeface="Bodoni MT" pitchFamily="18" charset="0"/>
              </a:rPr>
              <a:t> </a:t>
            </a:r>
            <a:r>
              <a:rPr lang="en-US" sz="2400" dirty="0" err="1" smtClean="0">
                <a:latin typeface="Bodoni MT" pitchFamily="18" charset="0"/>
              </a:rPr>
              <a:t>est</a:t>
            </a:r>
            <a:r>
              <a:rPr lang="en-US" sz="2400" dirty="0" smtClean="0">
                <a:latin typeface="Bodoni MT" pitchFamily="18" charset="0"/>
              </a:rPr>
              <a:t>? = What is the weather?</a:t>
            </a:r>
          </a:p>
          <a:p>
            <a:endParaRPr lang="en-US" sz="2000" dirty="0" smtClean="0">
              <a:latin typeface="Bodoni MT"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olumns other.jpg"/>
          <p:cNvPicPr>
            <a:picLocks noGrp="1" noChangeAspect="1"/>
          </p:cNvPicPr>
          <p:nvPr>
            <p:ph type="pic" idx="1"/>
          </p:nvPr>
        </p:nvPicPr>
        <p:blipFill>
          <a:blip r:embed="rId2" cstate="print"/>
          <a:srcRect l="4596" r="4596"/>
          <a:stretch>
            <a:fillRect/>
          </a:stretch>
        </p:blipFill>
        <p:spPr>
          <a:xfrm>
            <a:off x="-25400" y="0"/>
            <a:ext cx="9169400" cy="6877050"/>
          </a:xfrm>
        </p:spPr>
      </p:pic>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
        <p:nvSpPr>
          <p:cNvPr id="5" name="TextBox 4"/>
          <p:cNvSpPr txBox="1"/>
          <p:nvPr/>
        </p:nvSpPr>
        <p:spPr>
          <a:xfrm>
            <a:off x="1905000" y="914400"/>
            <a:ext cx="5410200" cy="461665"/>
          </a:xfrm>
          <a:prstGeom prst="rect">
            <a:avLst/>
          </a:prstGeom>
          <a:solidFill>
            <a:schemeClr val="accent2">
              <a:lumMod val="60000"/>
              <a:lumOff val="40000"/>
            </a:schemeClr>
          </a:solidFill>
        </p:spPr>
        <p:txBody>
          <a:bodyPr wrap="square" rtlCol="0">
            <a:spAutoFit/>
          </a:bodyPr>
          <a:lstStyle/>
          <a:p>
            <a:r>
              <a:rPr lang="en-US" sz="2400" b="1" dirty="0" smtClean="0">
                <a:latin typeface="Arial Black" pitchFamily="34" charset="0"/>
              </a:rPr>
              <a:t>Latin in Use </a:t>
            </a:r>
            <a:endParaRPr lang="en-US" sz="2400" b="1" dirty="0">
              <a:latin typeface="Arial Black" pitchFamily="34" charset="0"/>
            </a:endParaRPr>
          </a:p>
        </p:txBody>
      </p:sp>
      <p:sp>
        <p:nvSpPr>
          <p:cNvPr id="7" name="TextBox 6"/>
          <p:cNvSpPr txBox="1"/>
          <p:nvPr/>
        </p:nvSpPr>
        <p:spPr>
          <a:xfrm>
            <a:off x="381000" y="1524000"/>
            <a:ext cx="8534400" cy="5601533"/>
          </a:xfrm>
          <a:prstGeom prst="rect">
            <a:avLst/>
          </a:prstGeom>
          <a:solidFill>
            <a:schemeClr val="tx2">
              <a:lumMod val="40000"/>
              <a:lumOff val="60000"/>
            </a:schemeClr>
          </a:solidFill>
        </p:spPr>
        <p:txBody>
          <a:bodyPr wrap="square" rtlCol="0">
            <a:spAutoFit/>
          </a:bodyPr>
          <a:lstStyle/>
          <a:p>
            <a:pPr>
              <a:buFont typeface="Wingdings" pitchFamily="2" charset="2"/>
              <a:buChar char="q"/>
            </a:pPr>
            <a:r>
              <a:rPr lang="en-US" sz="2000" dirty="0" smtClean="0">
                <a:latin typeface="Bodoni MT" pitchFamily="18" charset="0"/>
              </a:rPr>
              <a:t> </a:t>
            </a:r>
            <a:r>
              <a:rPr lang="en-US" sz="2000" u="sng" dirty="0" smtClean="0">
                <a:latin typeface="Bodoni MT" pitchFamily="18" charset="0"/>
              </a:rPr>
              <a:t>Derivatives</a:t>
            </a:r>
            <a:r>
              <a:rPr lang="en-US" sz="2000" dirty="0" smtClean="0">
                <a:latin typeface="Bodoni MT" pitchFamily="18" charset="0"/>
              </a:rPr>
              <a:t> (or words that come from Latin): for example…</a:t>
            </a:r>
          </a:p>
          <a:p>
            <a:pPr>
              <a:lnSpc>
                <a:spcPct val="150000"/>
              </a:lnSpc>
              <a:buFont typeface="Arial" pitchFamily="34" charset="0"/>
              <a:buChar char="•"/>
            </a:pPr>
            <a:r>
              <a:rPr lang="en-US" sz="2000" dirty="0">
                <a:latin typeface="Bodoni MT" pitchFamily="18" charset="0"/>
              </a:rPr>
              <a:t> </a:t>
            </a:r>
            <a:r>
              <a:rPr lang="en-US" sz="2000" dirty="0" smtClean="0">
                <a:latin typeface="Bodoni MT" pitchFamily="18" charset="0"/>
              </a:rPr>
              <a:t>ambulatory (from </a:t>
            </a:r>
            <a:r>
              <a:rPr lang="en-US" sz="2000" dirty="0" err="1" smtClean="0">
                <a:latin typeface="Bodoni MT" pitchFamily="18" charset="0"/>
              </a:rPr>
              <a:t>ambulâre</a:t>
            </a:r>
            <a:r>
              <a:rPr lang="en-US" sz="2000" dirty="0" smtClean="0">
                <a:latin typeface="Bodoni MT" pitchFamily="18" charset="0"/>
              </a:rPr>
              <a:t> = to walk) </a:t>
            </a:r>
            <a:endParaRPr lang="en-US" sz="2000" dirty="0">
              <a:latin typeface="Bodoni MT" pitchFamily="18" charset="0"/>
            </a:endParaRPr>
          </a:p>
          <a:p>
            <a:pPr>
              <a:lnSpc>
                <a:spcPct val="150000"/>
              </a:lnSpc>
              <a:buFont typeface="Arial" pitchFamily="34" charset="0"/>
              <a:buChar char="•"/>
            </a:pPr>
            <a:r>
              <a:rPr lang="en-US" sz="2000" dirty="0" smtClean="0">
                <a:latin typeface="Bodoni MT" pitchFamily="18" charset="0"/>
              </a:rPr>
              <a:t> fraternity (from </a:t>
            </a:r>
            <a:r>
              <a:rPr lang="en-US" sz="2000" dirty="0" err="1" smtClean="0">
                <a:latin typeface="Bodoni MT" pitchFamily="18" charset="0"/>
              </a:rPr>
              <a:t>frater</a:t>
            </a:r>
            <a:r>
              <a:rPr lang="en-US" sz="2000" dirty="0" smtClean="0">
                <a:latin typeface="Bodoni MT" pitchFamily="18" charset="0"/>
              </a:rPr>
              <a:t> = brother)   </a:t>
            </a:r>
          </a:p>
          <a:p>
            <a:pPr>
              <a:lnSpc>
                <a:spcPct val="150000"/>
              </a:lnSpc>
              <a:buFont typeface="Arial" pitchFamily="34" charset="0"/>
              <a:buChar char="•"/>
            </a:pPr>
            <a:r>
              <a:rPr lang="en-US" sz="2000" dirty="0">
                <a:latin typeface="Bodoni MT" pitchFamily="18" charset="0"/>
              </a:rPr>
              <a:t> </a:t>
            </a:r>
            <a:r>
              <a:rPr lang="en-US" sz="2000" dirty="0" smtClean="0">
                <a:latin typeface="Bodoni MT" pitchFamily="18" charset="0"/>
              </a:rPr>
              <a:t>arboreal (from arbor = tree)</a:t>
            </a:r>
          </a:p>
          <a:p>
            <a:pPr>
              <a:lnSpc>
                <a:spcPct val="150000"/>
              </a:lnSpc>
              <a:buFont typeface="Arial" pitchFamily="34" charset="0"/>
              <a:buChar char="•"/>
            </a:pPr>
            <a:r>
              <a:rPr lang="en-US" sz="2000" dirty="0">
                <a:latin typeface="Bodoni MT" pitchFamily="18" charset="0"/>
              </a:rPr>
              <a:t> </a:t>
            </a:r>
            <a:r>
              <a:rPr lang="en-US" sz="2000" dirty="0" smtClean="0">
                <a:latin typeface="Bodoni MT" pitchFamily="18" charset="0"/>
              </a:rPr>
              <a:t>maritime (from mare = sea)</a:t>
            </a:r>
          </a:p>
          <a:p>
            <a:pPr>
              <a:lnSpc>
                <a:spcPct val="150000"/>
              </a:lnSpc>
              <a:buFont typeface="Arial" pitchFamily="34" charset="0"/>
              <a:buChar char="•"/>
            </a:pPr>
            <a:r>
              <a:rPr lang="en-US" sz="2000" dirty="0">
                <a:latin typeface="Bodoni MT" pitchFamily="18" charset="0"/>
              </a:rPr>
              <a:t> </a:t>
            </a:r>
            <a:r>
              <a:rPr lang="en-US" sz="2000" dirty="0" smtClean="0">
                <a:latin typeface="Bodoni MT" pitchFamily="18" charset="0"/>
              </a:rPr>
              <a:t>consider (from </a:t>
            </a:r>
            <a:r>
              <a:rPr lang="en-US" sz="2000" dirty="0" err="1" smtClean="0">
                <a:latin typeface="Bodoni MT" pitchFamily="18" charset="0"/>
              </a:rPr>
              <a:t>sidus</a:t>
            </a:r>
            <a:r>
              <a:rPr lang="en-US" sz="2000" dirty="0" smtClean="0">
                <a:latin typeface="Bodoni MT" pitchFamily="18" charset="0"/>
              </a:rPr>
              <a:t>, </a:t>
            </a:r>
            <a:r>
              <a:rPr lang="en-US" sz="2000" dirty="0" err="1" smtClean="0">
                <a:latin typeface="Bodoni MT" pitchFamily="18" charset="0"/>
              </a:rPr>
              <a:t>sideris</a:t>
            </a:r>
            <a:r>
              <a:rPr lang="en-US" sz="2000" dirty="0" smtClean="0">
                <a:latin typeface="Bodoni MT" pitchFamily="18" charset="0"/>
              </a:rPr>
              <a:t> = star)</a:t>
            </a:r>
          </a:p>
          <a:p>
            <a:pPr>
              <a:lnSpc>
                <a:spcPct val="150000"/>
              </a:lnSpc>
              <a:buFont typeface="Arial" pitchFamily="34" charset="0"/>
              <a:buChar char="•"/>
            </a:pPr>
            <a:r>
              <a:rPr lang="en-US" sz="2000" dirty="0">
                <a:latin typeface="Bodoni MT" pitchFamily="18" charset="0"/>
              </a:rPr>
              <a:t> </a:t>
            </a:r>
            <a:r>
              <a:rPr lang="en-US" sz="2000" dirty="0" smtClean="0">
                <a:latin typeface="Bodoni MT" pitchFamily="18" charset="0"/>
              </a:rPr>
              <a:t>aquatic (from aqua = water)</a:t>
            </a:r>
          </a:p>
          <a:p>
            <a:pPr>
              <a:lnSpc>
                <a:spcPct val="150000"/>
              </a:lnSpc>
              <a:buFont typeface="Arial" pitchFamily="34" charset="0"/>
              <a:buChar char="•"/>
            </a:pPr>
            <a:r>
              <a:rPr lang="en-US" sz="2000" dirty="0">
                <a:latin typeface="Bodoni MT" pitchFamily="18" charset="0"/>
              </a:rPr>
              <a:t> </a:t>
            </a:r>
            <a:r>
              <a:rPr lang="en-US" sz="2000" dirty="0" smtClean="0">
                <a:latin typeface="Bodoni MT" pitchFamily="18" charset="0"/>
              </a:rPr>
              <a:t>lunatic (from </a:t>
            </a:r>
            <a:r>
              <a:rPr lang="en-US" sz="2000" dirty="0" err="1" smtClean="0">
                <a:latin typeface="Bodoni MT" pitchFamily="18" charset="0"/>
              </a:rPr>
              <a:t>luna</a:t>
            </a:r>
            <a:r>
              <a:rPr lang="en-US" sz="2000" dirty="0" smtClean="0">
                <a:latin typeface="Bodoni MT" pitchFamily="18" charset="0"/>
              </a:rPr>
              <a:t> = moon)</a:t>
            </a:r>
          </a:p>
          <a:p>
            <a:pPr>
              <a:lnSpc>
                <a:spcPct val="150000"/>
              </a:lnSpc>
              <a:buFont typeface="Arial" pitchFamily="34" charset="0"/>
              <a:buChar char="•"/>
            </a:pPr>
            <a:r>
              <a:rPr lang="en-US" sz="2000" dirty="0">
                <a:latin typeface="Bodoni MT" pitchFamily="18" charset="0"/>
              </a:rPr>
              <a:t> </a:t>
            </a:r>
            <a:r>
              <a:rPr lang="en-US" sz="2000" dirty="0" smtClean="0">
                <a:latin typeface="Bodoni MT" pitchFamily="18" charset="0"/>
              </a:rPr>
              <a:t>solar (from sol  = sun)</a:t>
            </a:r>
          </a:p>
          <a:p>
            <a:pPr>
              <a:lnSpc>
                <a:spcPct val="150000"/>
              </a:lnSpc>
              <a:buFont typeface="Arial" pitchFamily="34" charset="0"/>
              <a:buChar char="•"/>
            </a:pPr>
            <a:r>
              <a:rPr lang="en-US" sz="2000" dirty="0">
                <a:latin typeface="Bodoni MT" pitchFamily="18" charset="0"/>
              </a:rPr>
              <a:t> </a:t>
            </a:r>
            <a:r>
              <a:rPr lang="en-US" sz="2000" dirty="0" smtClean="0">
                <a:latin typeface="Bodoni MT" pitchFamily="18" charset="0"/>
              </a:rPr>
              <a:t>nomenclature </a:t>
            </a:r>
            <a:r>
              <a:rPr lang="en-US" sz="2000" u="sng" dirty="0" smtClean="0">
                <a:latin typeface="Bodoni MT" pitchFamily="18" charset="0"/>
              </a:rPr>
              <a:t>or</a:t>
            </a:r>
            <a:r>
              <a:rPr lang="en-US" sz="2000" dirty="0" smtClean="0">
                <a:latin typeface="Bodoni MT" pitchFamily="18" charset="0"/>
              </a:rPr>
              <a:t> nominate (from </a:t>
            </a:r>
            <a:r>
              <a:rPr lang="en-US" sz="2000" dirty="0" err="1" smtClean="0">
                <a:latin typeface="Bodoni MT" pitchFamily="18" charset="0"/>
              </a:rPr>
              <a:t>nomen</a:t>
            </a:r>
            <a:r>
              <a:rPr lang="en-US" sz="2000" dirty="0" smtClean="0">
                <a:latin typeface="Bodoni MT" pitchFamily="18" charset="0"/>
              </a:rPr>
              <a:t> = name)</a:t>
            </a:r>
          </a:p>
          <a:p>
            <a:pPr>
              <a:lnSpc>
                <a:spcPct val="150000"/>
              </a:lnSpc>
              <a:buFont typeface="Arial" pitchFamily="34" charset="0"/>
              <a:buChar char="•"/>
            </a:pPr>
            <a:r>
              <a:rPr lang="en-US" sz="2000" dirty="0">
                <a:latin typeface="Bodoni MT" pitchFamily="18" charset="0"/>
              </a:rPr>
              <a:t> </a:t>
            </a:r>
            <a:r>
              <a:rPr lang="en-US" sz="2000" dirty="0" smtClean="0">
                <a:latin typeface="Bodoni MT" pitchFamily="18" charset="0"/>
              </a:rPr>
              <a:t>temporary </a:t>
            </a:r>
            <a:r>
              <a:rPr lang="en-US" sz="2000" u="sng" dirty="0" smtClean="0">
                <a:latin typeface="Bodoni MT" pitchFamily="18" charset="0"/>
              </a:rPr>
              <a:t>or</a:t>
            </a:r>
            <a:r>
              <a:rPr lang="en-US" sz="2000" dirty="0" smtClean="0">
                <a:latin typeface="Bodoni MT" pitchFamily="18" charset="0"/>
              </a:rPr>
              <a:t> contemporary (from tempus, </a:t>
            </a:r>
            <a:r>
              <a:rPr lang="en-US" sz="2000" dirty="0" err="1" smtClean="0">
                <a:latin typeface="Bodoni MT" pitchFamily="18" charset="0"/>
              </a:rPr>
              <a:t>temporis</a:t>
            </a:r>
            <a:r>
              <a:rPr lang="en-US" sz="2000" dirty="0" smtClean="0">
                <a:latin typeface="Bodoni MT" pitchFamily="18" charset="0"/>
              </a:rPr>
              <a:t> = time)</a:t>
            </a:r>
          </a:p>
          <a:p>
            <a:endParaRPr lang="en-US" sz="2000" dirty="0" smtClean="0">
              <a:latin typeface="Bodoni MT" pitchFamily="18"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olumns other.jpg"/>
          <p:cNvPicPr>
            <a:picLocks noGrp="1" noChangeAspect="1"/>
          </p:cNvPicPr>
          <p:nvPr>
            <p:ph type="pic" idx="1"/>
          </p:nvPr>
        </p:nvPicPr>
        <p:blipFill>
          <a:blip r:embed="rId2" cstate="print"/>
          <a:srcRect l="4596" r="4596"/>
          <a:stretch>
            <a:fillRect/>
          </a:stretch>
        </p:blipFill>
        <p:spPr>
          <a:xfrm>
            <a:off x="-25400" y="0"/>
            <a:ext cx="9169400" cy="6877050"/>
          </a:xfrm>
        </p:spPr>
      </p:pic>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
        <p:nvSpPr>
          <p:cNvPr id="5" name="TextBox 4"/>
          <p:cNvSpPr txBox="1"/>
          <p:nvPr/>
        </p:nvSpPr>
        <p:spPr>
          <a:xfrm>
            <a:off x="304800" y="685800"/>
            <a:ext cx="5410200" cy="461665"/>
          </a:xfrm>
          <a:prstGeom prst="rect">
            <a:avLst/>
          </a:prstGeom>
          <a:solidFill>
            <a:schemeClr val="accent2">
              <a:lumMod val="60000"/>
              <a:lumOff val="40000"/>
            </a:schemeClr>
          </a:solidFill>
        </p:spPr>
        <p:txBody>
          <a:bodyPr wrap="square" rtlCol="0">
            <a:spAutoFit/>
          </a:bodyPr>
          <a:lstStyle/>
          <a:p>
            <a:r>
              <a:rPr lang="en-US" sz="2400" b="1" dirty="0" smtClean="0">
                <a:latin typeface="Arial Black" pitchFamily="34" charset="0"/>
              </a:rPr>
              <a:t>Latin in Use </a:t>
            </a:r>
            <a:endParaRPr lang="en-US" sz="2400" b="1" dirty="0">
              <a:latin typeface="Arial Black" pitchFamily="34" charset="0"/>
            </a:endParaRPr>
          </a:p>
        </p:txBody>
      </p:sp>
      <p:sp>
        <p:nvSpPr>
          <p:cNvPr id="7" name="TextBox 6"/>
          <p:cNvSpPr txBox="1"/>
          <p:nvPr/>
        </p:nvSpPr>
        <p:spPr>
          <a:xfrm>
            <a:off x="228600" y="1219200"/>
            <a:ext cx="8534400" cy="4678204"/>
          </a:xfrm>
          <a:prstGeom prst="rect">
            <a:avLst/>
          </a:prstGeom>
          <a:solidFill>
            <a:schemeClr val="tx2">
              <a:lumMod val="40000"/>
              <a:lumOff val="60000"/>
            </a:schemeClr>
          </a:solidFill>
        </p:spPr>
        <p:txBody>
          <a:bodyPr wrap="square" rtlCol="0">
            <a:spAutoFit/>
          </a:bodyPr>
          <a:lstStyle/>
          <a:p>
            <a:pPr>
              <a:buFont typeface="Wingdings" pitchFamily="2" charset="2"/>
              <a:buChar char="q"/>
            </a:pPr>
            <a:r>
              <a:rPr lang="en-US" sz="2000" dirty="0" smtClean="0">
                <a:latin typeface="Bodoni MT" pitchFamily="18" charset="0"/>
              </a:rPr>
              <a:t> </a:t>
            </a:r>
            <a:r>
              <a:rPr lang="en-US" sz="2000" u="sng" dirty="0" smtClean="0">
                <a:latin typeface="Bodoni MT" pitchFamily="18" charset="0"/>
              </a:rPr>
              <a:t>Expressions, Mottoes, and Abbreviations </a:t>
            </a:r>
            <a:r>
              <a:rPr lang="en-US" sz="2000" dirty="0" smtClean="0">
                <a:latin typeface="Bodoni MT" pitchFamily="18" charset="0"/>
              </a:rPr>
              <a:t>in common use; e.g., </a:t>
            </a:r>
          </a:p>
          <a:p>
            <a:pPr marL="457200" indent="-457200">
              <a:buFont typeface="+mj-lt"/>
              <a:buAutoNum type="arabicPeriod"/>
            </a:pPr>
            <a:r>
              <a:rPr lang="en-US" sz="2000" dirty="0" err="1" smtClean="0">
                <a:latin typeface="Bodoni MT" pitchFamily="18" charset="0"/>
              </a:rPr>
              <a:t>semper</a:t>
            </a:r>
            <a:r>
              <a:rPr lang="en-US" sz="2000" dirty="0" smtClean="0">
                <a:latin typeface="Bodoni MT" pitchFamily="18" charset="0"/>
              </a:rPr>
              <a:t> </a:t>
            </a:r>
            <a:r>
              <a:rPr lang="en-US" sz="2000" dirty="0" err="1" smtClean="0">
                <a:latin typeface="Bodoni MT" pitchFamily="18" charset="0"/>
              </a:rPr>
              <a:t>fidelis</a:t>
            </a:r>
            <a:r>
              <a:rPr lang="en-US" sz="2000" dirty="0" smtClean="0">
                <a:latin typeface="Bodoni MT" pitchFamily="18" charset="0"/>
              </a:rPr>
              <a:t>  = always faithful</a:t>
            </a:r>
          </a:p>
          <a:p>
            <a:pPr marL="457200" indent="-457200">
              <a:buFont typeface="+mj-lt"/>
              <a:buAutoNum type="arabicPeriod"/>
            </a:pPr>
            <a:r>
              <a:rPr lang="en-US" sz="2000" b="1" dirty="0" err="1" smtClean="0">
                <a:latin typeface="Bodoni MT" pitchFamily="18" charset="0"/>
              </a:rPr>
              <a:t>semper</a:t>
            </a:r>
            <a:r>
              <a:rPr lang="en-US" sz="2000" b="1" dirty="0" smtClean="0">
                <a:latin typeface="Bodoni MT" pitchFamily="18" charset="0"/>
              </a:rPr>
              <a:t> </a:t>
            </a:r>
            <a:r>
              <a:rPr lang="en-US" sz="2000" b="1" dirty="0" err="1" smtClean="0">
                <a:latin typeface="Bodoni MT" pitchFamily="18" charset="0"/>
              </a:rPr>
              <a:t>paratus</a:t>
            </a:r>
            <a:r>
              <a:rPr lang="en-US" sz="2000" b="1" dirty="0" smtClean="0">
                <a:latin typeface="Bodoni MT" pitchFamily="18" charset="0"/>
              </a:rPr>
              <a:t> </a:t>
            </a:r>
            <a:r>
              <a:rPr lang="en-US" sz="2000" dirty="0" smtClean="0">
                <a:latin typeface="Bodoni MT" pitchFamily="18" charset="0"/>
              </a:rPr>
              <a:t>= always prepared</a:t>
            </a:r>
          </a:p>
          <a:p>
            <a:pPr marL="457200" indent="-457200">
              <a:buFont typeface="+mj-lt"/>
              <a:buAutoNum type="arabicPeriod"/>
            </a:pPr>
            <a:r>
              <a:rPr lang="en-US" sz="2000" b="1" dirty="0" smtClean="0">
                <a:latin typeface="Bodoni MT" pitchFamily="18" charset="0"/>
              </a:rPr>
              <a:t>tempus fugit </a:t>
            </a:r>
            <a:r>
              <a:rPr lang="en-US" sz="2000" dirty="0" smtClean="0">
                <a:latin typeface="Bodoni MT" pitchFamily="18" charset="0"/>
              </a:rPr>
              <a:t>= time flies</a:t>
            </a:r>
          </a:p>
          <a:p>
            <a:pPr marL="457200" indent="-457200">
              <a:buFont typeface="+mj-lt"/>
              <a:buAutoNum type="arabicPeriod"/>
            </a:pPr>
            <a:r>
              <a:rPr lang="en-US" sz="2000" dirty="0" smtClean="0">
                <a:latin typeface="Bodoni MT" pitchFamily="18" charset="0"/>
              </a:rPr>
              <a:t>anno </a:t>
            </a:r>
            <a:r>
              <a:rPr lang="en-US" sz="2000" dirty="0" err="1" smtClean="0">
                <a:latin typeface="Bodoni MT" pitchFamily="18" charset="0"/>
              </a:rPr>
              <a:t>domini</a:t>
            </a:r>
            <a:r>
              <a:rPr lang="en-US" sz="2000" dirty="0" smtClean="0">
                <a:latin typeface="Bodoni MT" pitchFamily="18" charset="0"/>
              </a:rPr>
              <a:t> = in the year of the Lord</a:t>
            </a:r>
          </a:p>
          <a:p>
            <a:pPr marL="457200" indent="-457200">
              <a:buFont typeface="+mj-lt"/>
              <a:buAutoNum type="arabicPeriod"/>
            </a:pPr>
            <a:r>
              <a:rPr lang="en-US" sz="2000" dirty="0" smtClean="0">
                <a:latin typeface="Bodoni MT" pitchFamily="18" charset="0"/>
              </a:rPr>
              <a:t>N.B. or Nota </a:t>
            </a:r>
            <a:r>
              <a:rPr lang="en-US" sz="2000" dirty="0" err="1" smtClean="0">
                <a:latin typeface="Bodoni MT" pitchFamily="18" charset="0"/>
              </a:rPr>
              <a:t>Bene</a:t>
            </a:r>
            <a:r>
              <a:rPr lang="en-US" sz="2000" dirty="0" smtClean="0">
                <a:latin typeface="Bodoni MT" pitchFamily="18" charset="0"/>
              </a:rPr>
              <a:t> = "make careful note of"</a:t>
            </a:r>
          </a:p>
          <a:p>
            <a:pPr marL="457200" indent="-457200">
              <a:buFont typeface="+mj-lt"/>
              <a:buAutoNum type="arabicPeriod"/>
            </a:pPr>
            <a:r>
              <a:rPr lang="en-US" sz="2000" b="1" dirty="0">
                <a:latin typeface="Bodoni MT" pitchFamily="18" charset="0"/>
              </a:rPr>
              <a:t>s</a:t>
            </a:r>
            <a:r>
              <a:rPr lang="en-US" sz="2000" b="1" dirty="0" smtClean="0">
                <a:latin typeface="Bodoni MT" pitchFamily="18" charset="0"/>
              </a:rPr>
              <a:t>tat </a:t>
            </a:r>
            <a:r>
              <a:rPr lang="en-US" sz="2000" dirty="0" smtClean="0">
                <a:latin typeface="Bodoni MT" pitchFamily="18" charset="0"/>
              </a:rPr>
              <a:t>= “immediately” </a:t>
            </a:r>
          </a:p>
          <a:p>
            <a:pPr marL="457200" indent="-457200"/>
            <a:endParaRPr lang="en-US" sz="2000" dirty="0">
              <a:latin typeface="Bodoni MT" pitchFamily="18" charset="0"/>
            </a:endParaRPr>
          </a:p>
          <a:p>
            <a:pPr marL="457200" indent="-457200"/>
            <a:endParaRPr lang="en-US" sz="2000" dirty="0" smtClean="0">
              <a:latin typeface="Bodoni MT" pitchFamily="18" charset="0"/>
            </a:endParaRPr>
          </a:p>
          <a:p>
            <a:pPr marL="457200" indent="-457200"/>
            <a:endParaRPr lang="en-US" sz="2000" dirty="0">
              <a:latin typeface="Bodoni MT" pitchFamily="18" charset="0"/>
            </a:endParaRPr>
          </a:p>
          <a:p>
            <a:pPr marL="457200" indent="-457200"/>
            <a:endParaRPr lang="en-US" sz="2000" dirty="0" smtClean="0">
              <a:latin typeface="Bodoni MT" pitchFamily="18" charset="0"/>
            </a:endParaRPr>
          </a:p>
          <a:p>
            <a:pPr marL="457200" indent="-457200"/>
            <a:endParaRPr lang="en-US" sz="2000" dirty="0">
              <a:latin typeface="Bodoni MT" pitchFamily="18" charset="0"/>
            </a:endParaRPr>
          </a:p>
          <a:p>
            <a:pPr marL="457200" indent="-457200"/>
            <a:r>
              <a:rPr lang="en-US" sz="2000" dirty="0" smtClean="0">
                <a:latin typeface="Bodoni MT" pitchFamily="18" charset="0"/>
              </a:rPr>
              <a:t>you can find a list of common </a:t>
            </a:r>
            <a:r>
              <a:rPr lang="en-US" sz="2000" dirty="0" smtClean="0">
                <a:latin typeface="Bodoni MT" pitchFamily="18" charset="0"/>
                <a:hlinkClick r:id="rId3"/>
              </a:rPr>
              <a:t>abbreviations</a:t>
            </a:r>
            <a:r>
              <a:rPr lang="en-US" sz="2000" dirty="0" smtClean="0">
                <a:latin typeface="Bodoni MT" pitchFamily="18" charset="0"/>
              </a:rPr>
              <a:t> here and </a:t>
            </a:r>
            <a:r>
              <a:rPr lang="en-US" sz="2000" dirty="0" smtClean="0">
                <a:latin typeface="Bodoni MT" pitchFamily="18" charset="0"/>
                <a:hlinkClick r:id="rId4"/>
              </a:rPr>
              <a:t>mottoes</a:t>
            </a:r>
            <a:r>
              <a:rPr lang="en-US" sz="2000" dirty="0" smtClean="0">
                <a:latin typeface="Bodoni MT" pitchFamily="18" charset="0"/>
              </a:rPr>
              <a:t> on the subsequent pages: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04800" y="381000"/>
          <a:ext cx="8382000" cy="6472476"/>
        </p:xfrm>
        <a:graphic>
          <a:graphicData uri="http://schemas.openxmlformats.org/drawingml/2006/table">
            <a:tbl>
              <a:tblPr/>
              <a:tblGrid>
                <a:gridCol w="1383792"/>
                <a:gridCol w="3499104"/>
                <a:gridCol w="3499104"/>
              </a:tblGrid>
              <a:tr h="288422">
                <a:tc>
                  <a:txBody>
                    <a:bodyPr/>
                    <a:lstStyle/>
                    <a:p>
                      <a:pPr algn="ctr"/>
                      <a:r>
                        <a:rPr lang="en-US" sz="1200" b="1" dirty="0" smtClean="0">
                          <a:latin typeface="Arial" pitchFamily="34" charset="0"/>
                          <a:cs typeface="Arial" pitchFamily="34" charset="0"/>
                        </a:rPr>
                        <a:t>ABBRVIATION</a:t>
                      </a:r>
                      <a:endParaRPr lang="en-US" sz="1200" b="1" dirty="0">
                        <a:latin typeface="Arial" pitchFamily="34" charset="0"/>
                        <a:cs typeface="Arial" pitchFamily="34" charset="0"/>
                      </a:endParaRPr>
                    </a:p>
                  </a:txBody>
                  <a:tcPr marL="29745" marR="29745" marT="29745" marB="29745">
                    <a:lnL>
                      <a:noFill/>
                    </a:lnL>
                    <a:lnR>
                      <a:noFill/>
                    </a:lnR>
                    <a:lnT>
                      <a:noFill/>
                    </a:lnT>
                    <a:lnB>
                      <a:noFill/>
                    </a:lnB>
                  </a:tcPr>
                </a:tc>
                <a:tc>
                  <a:txBody>
                    <a:bodyPr/>
                    <a:lstStyle/>
                    <a:p>
                      <a:pPr algn="ctr"/>
                      <a:r>
                        <a:rPr lang="en-US" sz="1200" b="1" dirty="0">
                          <a:latin typeface="Arial" pitchFamily="34" charset="0"/>
                          <a:cs typeface="Arial" pitchFamily="34" charset="0"/>
                        </a:rPr>
                        <a:t>LATIN MEANING</a:t>
                      </a:r>
                    </a:p>
                  </a:txBody>
                  <a:tcPr marL="29745" marR="29745" marT="29745" marB="29745">
                    <a:lnL>
                      <a:noFill/>
                    </a:lnL>
                    <a:lnR>
                      <a:noFill/>
                    </a:lnR>
                    <a:lnT>
                      <a:noFill/>
                    </a:lnT>
                    <a:lnB>
                      <a:noFill/>
                    </a:lnB>
                  </a:tcPr>
                </a:tc>
                <a:tc>
                  <a:txBody>
                    <a:bodyPr/>
                    <a:lstStyle/>
                    <a:p>
                      <a:pPr algn="ctr"/>
                      <a:r>
                        <a:rPr lang="en-US" sz="1200" b="1" dirty="0">
                          <a:latin typeface="Arial" pitchFamily="34" charset="0"/>
                          <a:cs typeface="Arial" pitchFamily="34" charset="0"/>
                        </a:rPr>
                        <a:t>ENGLISH MEANING</a:t>
                      </a:r>
                    </a:p>
                  </a:txBody>
                  <a:tcPr marL="29745" marR="29745" marT="29745" marB="29745">
                    <a:lnL>
                      <a:noFill/>
                    </a:lnL>
                    <a:lnR>
                      <a:noFill/>
                    </a:lnR>
                    <a:lnT>
                      <a:noFill/>
                    </a:lnT>
                    <a:lnB>
                      <a:noFill/>
                    </a:lnB>
                  </a:tcPr>
                </a:tc>
              </a:tr>
              <a:tr h="362057">
                <a:tc>
                  <a:txBody>
                    <a:bodyPr/>
                    <a:lstStyle/>
                    <a:p>
                      <a:pPr algn="ctr"/>
                      <a:r>
                        <a:rPr lang="en-US" sz="1600" dirty="0" smtClean="0">
                          <a:latin typeface="Arial" pitchFamily="34" charset="0"/>
                          <a:cs typeface="Arial" pitchFamily="34" charset="0"/>
                        </a:rPr>
                        <a:t>    S.P.Q.R</a:t>
                      </a:r>
                      <a:r>
                        <a:rPr lang="en-US" sz="1600" dirty="0">
                          <a:latin typeface="Arial" pitchFamily="34" charset="0"/>
                          <a:cs typeface="Arial" pitchFamily="34" charset="0"/>
                        </a:rPr>
                        <a:t>.</a:t>
                      </a:r>
                    </a:p>
                  </a:txBody>
                  <a:tcPr marL="29745" marR="29745" marT="29745" marB="29745">
                    <a:lnL>
                      <a:noFill/>
                    </a:lnL>
                    <a:lnR>
                      <a:noFill/>
                    </a:lnR>
                    <a:lnT>
                      <a:noFill/>
                    </a:lnT>
                    <a:lnB>
                      <a:noFill/>
                    </a:lnB>
                  </a:tcPr>
                </a:tc>
                <a:tc>
                  <a:txBody>
                    <a:bodyPr/>
                    <a:lstStyle/>
                    <a:p>
                      <a:pPr algn="l"/>
                      <a:r>
                        <a:rPr lang="en-US" sz="1600" dirty="0" err="1">
                          <a:latin typeface="Arial" pitchFamily="34" charset="0"/>
                          <a:cs typeface="Arial" pitchFamily="34" charset="0"/>
                        </a:rPr>
                        <a:t>Senatus</a:t>
                      </a:r>
                      <a:r>
                        <a:rPr lang="en-US" sz="1600" dirty="0">
                          <a:latin typeface="Arial" pitchFamily="34" charset="0"/>
                          <a:cs typeface="Arial" pitchFamily="34" charset="0"/>
                        </a:rPr>
                        <a:t> </a:t>
                      </a:r>
                      <a:r>
                        <a:rPr lang="en-US" sz="1600" dirty="0" err="1">
                          <a:latin typeface="Arial" pitchFamily="34" charset="0"/>
                          <a:cs typeface="Arial" pitchFamily="34" charset="0"/>
                        </a:rPr>
                        <a:t>Poplusque</a:t>
                      </a:r>
                      <a:r>
                        <a:rPr lang="en-US" sz="1600" dirty="0">
                          <a:latin typeface="Arial" pitchFamily="34" charset="0"/>
                          <a:cs typeface="Arial" pitchFamily="34" charset="0"/>
                        </a:rPr>
                        <a:t> </a:t>
                      </a:r>
                      <a:r>
                        <a:rPr lang="en-US" sz="1600" dirty="0" err="1">
                          <a:latin typeface="Arial" pitchFamily="34" charset="0"/>
                          <a:cs typeface="Arial" pitchFamily="34" charset="0"/>
                        </a:rPr>
                        <a:t>Romanus</a:t>
                      </a:r>
                      <a:endParaRPr lang="en-US" sz="1600" dirty="0">
                        <a:latin typeface="Arial" pitchFamily="34" charset="0"/>
                        <a:cs typeface="Arial" pitchFamily="34" charset="0"/>
                      </a:endParaRP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The Senate and the Roman People</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P.S.</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Post Scriptum</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Written Afterwards</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sc./</a:t>
                      </a:r>
                      <a:r>
                        <a:rPr lang="en-US" sz="1600" dirty="0" err="1">
                          <a:latin typeface="Arial" pitchFamily="34" charset="0"/>
                          <a:cs typeface="Arial" pitchFamily="34" charset="0"/>
                        </a:rPr>
                        <a:t>scii</a:t>
                      </a:r>
                      <a:r>
                        <a:rPr lang="en-US" sz="1600" dirty="0">
                          <a:latin typeface="Arial" pitchFamily="34" charset="0"/>
                          <a:cs typeface="Arial" pitchFamily="34" charset="0"/>
                        </a:rPr>
                        <a:t>.</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scilicet (</a:t>
                      </a:r>
                      <a:r>
                        <a:rPr lang="en-US" sz="1600" dirty="0" err="1">
                          <a:latin typeface="Arial" pitchFamily="34" charset="0"/>
                          <a:cs typeface="Arial" pitchFamily="34" charset="0"/>
                        </a:rPr>
                        <a:t>scire</a:t>
                      </a:r>
                      <a:r>
                        <a:rPr lang="en-US" sz="1600" dirty="0">
                          <a:latin typeface="Arial" pitchFamily="34" charset="0"/>
                          <a:cs typeface="Arial" pitchFamily="34" charset="0"/>
                        </a:rPr>
                        <a:t> licet)</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actually</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R.I.P.</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Requiescat in Pace</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May he/she rest in peace</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M.A.</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Magister </a:t>
                      </a:r>
                      <a:r>
                        <a:rPr lang="en-US" sz="1600" dirty="0" err="1">
                          <a:latin typeface="Arial" pitchFamily="34" charset="0"/>
                          <a:cs typeface="Arial" pitchFamily="34" charset="0"/>
                        </a:rPr>
                        <a:t>Artium</a:t>
                      </a:r>
                      <a:endParaRPr lang="en-US" sz="1600" dirty="0">
                        <a:latin typeface="Arial" pitchFamily="34" charset="0"/>
                        <a:cs typeface="Arial" pitchFamily="34" charset="0"/>
                      </a:endParaRP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Master of Arts</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P.M.</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Post Mortem</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After Death</a:t>
                      </a:r>
                    </a:p>
                  </a:txBody>
                  <a:tcPr marL="29745" marR="29745" marT="29745" marB="29745">
                    <a:lnL>
                      <a:noFill/>
                    </a:lnL>
                    <a:lnR>
                      <a:noFill/>
                    </a:lnR>
                    <a:lnT>
                      <a:noFill/>
                    </a:lnT>
                    <a:lnB>
                      <a:noFill/>
                    </a:lnB>
                  </a:tcPr>
                </a:tc>
              </a:tr>
              <a:tr h="288422">
                <a:tc>
                  <a:txBody>
                    <a:bodyPr/>
                    <a:lstStyle/>
                    <a:p>
                      <a:pPr algn="ctr"/>
                      <a:r>
                        <a:rPr lang="en-US" sz="1600">
                          <a:latin typeface="Arial" pitchFamily="34" charset="0"/>
                          <a:cs typeface="Arial" pitchFamily="34" charset="0"/>
                        </a:rPr>
                        <a:t>p.m.</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post meridiem</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afternoon</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i.e.</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id est</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that </a:t>
                      </a:r>
                      <a:r>
                        <a:rPr lang="en-US" sz="1600" dirty="0" smtClean="0">
                          <a:latin typeface="Arial" pitchFamily="34" charset="0"/>
                          <a:cs typeface="Arial" pitchFamily="34" charset="0"/>
                        </a:rPr>
                        <a:t>is   (= in other words)</a:t>
                      </a:r>
                      <a:endParaRPr lang="en-US" sz="1600" dirty="0">
                        <a:latin typeface="Arial" pitchFamily="34" charset="0"/>
                        <a:cs typeface="Arial" pitchFamily="34" charset="0"/>
                      </a:endParaRP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A.D.</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Anno Domini</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In the year of the Lord</a:t>
                      </a:r>
                    </a:p>
                  </a:txBody>
                  <a:tcPr marL="29745" marR="29745" marT="29745" marB="29745">
                    <a:lnL>
                      <a:noFill/>
                    </a:lnL>
                    <a:lnR>
                      <a:noFill/>
                    </a:lnR>
                    <a:lnT>
                      <a:noFill/>
                    </a:lnT>
                    <a:lnB>
                      <a:noFill/>
                    </a:lnB>
                  </a:tcPr>
                </a:tc>
              </a:tr>
              <a:tr h="288422">
                <a:tc>
                  <a:txBody>
                    <a:bodyPr/>
                    <a:lstStyle/>
                    <a:p>
                      <a:pPr algn="ctr"/>
                      <a:r>
                        <a:rPr lang="en-US" sz="1600">
                          <a:latin typeface="Arial" pitchFamily="34" charset="0"/>
                          <a:cs typeface="Arial" pitchFamily="34" charset="0"/>
                        </a:rPr>
                        <a:t>e.g.</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exempli gratia</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for example</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B.I.D.</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Bis in Die</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Twice a Day</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etc.</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et cetera</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and the rest</a:t>
                      </a:r>
                    </a:p>
                  </a:txBody>
                  <a:tcPr marL="29745" marR="29745" marT="29745" marB="29745">
                    <a:lnL>
                      <a:noFill/>
                    </a:lnL>
                    <a:lnR>
                      <a:noFill/>
                    </a:lnR>
                    <a:lnT>
                      <a:noFill/>
                    </a:lnT>
                    <a:lnB>
                      <a:noFill/>
                    </a:lnB>
                  </a:tcPr>
                </a:tc>
              </a:tr>
              <a:tr h="362057">
                <a:tc>
                  <a:txBody>
                    <a:bodyPr/>
                    <a:lstStyle/>
                    <a:p>
                      <a:pPr algn="ctr"/>
                      <a:r>
                        <a:rPr lang="en-US" sz="1600" dirty="0">
                          <a:latin typeface="Arial" pitchFamily="34" charset="0"/>
                          <a:cs typeface="Arial" pitchFamily="34" charset="0"/>
                        </a:rPr>
                        <a:t>Q.E.D.</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Quod Erat Demonstrandum</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Which was to be demonstrated</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N.B.</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Nota Bene</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Note Well</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cf.</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confer</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compare</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Ph.D.</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Philosophiae Doctor</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Doctor of Philosophy</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a.m.</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ante meridiem</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before noon</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id.</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idem</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the same</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M</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Mille</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a thousand</a:t>
                      </a:r>
                    </a:p>
                  </a:txBody>
                  <a:tcPr marL="29745" marR="29745" marT="29745" marB="29745">
                    <a:lnL>
                      <a:noFill/>
                    </a:lnL>
                    <a:lnR>
                      <a:noFill/>
                    </a:lnR>
                    <a:lnT>
                      <a:noFill/>
                    </a:lnT>
                    <a:lnB>
                      <a:noFill/>
                    </a:lnB>
                  </a:tcPr>
                </a:tc>
              </a:tr>
              <a:tr h="288422">
                <a:tc>
                  <a:txBody>
                    <a:bodyPr/>
                    <a:lstStyle/>
                    <a:p>
                      <a:pPr algn="ctr"/>
                      <a:r>
                        <a:rPr lang="en-US" sz="1600" dirty="0">
                          <a:latin typeface="Arial" pitchFamily="34" charset="0"/>
                          <a:cs typeface="Arial" pitchFamily="34" charset="0"/>
                        </a:rPr>
                        <a:t>C</a:t>
                      </a:r>
                    </a:p>
                  </a:txBody>
                  <a:tcPr marL="29745" marR="29745" marT="29745" marB="29745">
                    <a:lnL>
                      <a:noFill/>
                    </a:lnL>
                    <a:lnR>
                      <a:noFill/>
                    </a:lnR>
                    <a:lnT>
                      <a:noFill/>
                    </a:lnT>
                    <a:lnB>
                      <a:noFill/>
                    </a:lnB>
                  </a:tcPr>
                </a:tc>
                <a:tc>
                  <a:txBody>
                    <a:bodyPr/>
                    <a:lstStyle/>
                    <a:p>
                      <a:pPr algn="l"/>
                      <a:r>
                        <a:rPr lang="en-US" sz="1600">
                          <a:latin typeface="Arial" pitchFamily="34" charset="0"/>
                          <a:cs typeface="Arial" pitchFamily="34" charset="0"/>
                        </a:rPr>
                        <a:t>Centium</a:t>
                      </a:r>
                    </a:p>
                  </a:txBody>
                  <a:tcPr marL="29745" marR="29745" marT="29745" marB="29745">
                    <a:lnL>
                      <a:noFill/>
                    </a:lnL>
                    <a:lnR>
                      <a:noFill/>
                    </a:lnR>
                    <a:lnT>
                      <a:noFill/>
                    </a:lnT>
                    <a:lnB>
                      <a:noFill/>
                    </a:lnB>
                  </a:tcPr>
                </a:tc>
                <a:tc>
                  <a:txBody>
                    <a:bodyPr/>
                    <a:lstStyle/>
                    <a:p>
                      <a:pPr algn="l"/>
                      <a:r>
                        <a:rPr lang="en-US" sz="1600" dirty="0">
                          <a:latin typeface="Arial" pitchFamily="34" charset="0"/>
                          <a:cs typeface="Arial" pitchFamily="34" charset="0"/>
                        </a:rPr>
                        <a:t>a hundred</a:t>
                      </a:r>
                    </a:p>
                  </a:txBody>
                  <a:tcPr marL="29745" marR="29745" marT="29745" marB="29745">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839200" cy="7571303"/>
          </a:xfrm>
          <a:prstGeom prst="rect">
            <a:avLst/>
          </a:prstGeom>
        </p:spPr>
        <p:txBody>
          <a:bodyPr wrap="square">
            <a:spAutoFit/>
          </a:bodyPr>
          <a:lstStyle/>
          <a:p>
            <a:pPr algn="ctr"/>
            <a:r>
              <a:rPr lang="en-US" b="1" dirty="0" smtClean="0"/>
              <a:t>Mottoes and Quotations (PAGE 1) </a:t>
            </a:r>
            <a:endParaRPr lang="en-US" dirty="0" smtClean="0"/>
          </a:p>
          <a:p>
            <a:pPr marL="342900" indent="-342900">
              <a:lnSpc>
                <a:spcPct val="150000"/>
              </a:lnSpc>
              <a:buFont typeface="+mj-lt"/>
              <a:buAutoNum type="arabicPeriod"/>
            </a:pPr>
            <a:r>
              <a:rPr lang="en-US" sz="2400" b="1" dirty="0" smtClean="0"/>
              <a:t>Ad nauseam</a:t>
            </a:r>
            <a:r>
              <a:rPr lang="en-US" sz="2400" dirty="0"/>
              <a:t> </a:t>
            </a:r>
            <a:r>
              <a:rPr lang="en-US" sz="2400" dirty="0" smtClean="0"/>
              <a:t>= To the point of disgust </a:t>
            </a:r>
          </a:p>
          <a:p>
            <a:pPr marL="342900" indent="-342900">
              <a:lnSpc>
                <a:spcPct val="150000"/>
              </a:lnSpc>
              <a:buFont typeface="+mj-lt"/>
              <a:buAutoNum type="arabicPeriod"/>
            </a:pPr>
            <a:r>
              <a:rPr lang="en-US" sz="2400" b="1" dirty="0" err="1" smtClean="0"/>
              <a:t>Annuit</a:t>
            </a:r>
            <a:r>
              <a:rPr lang="en-US" sz="2400" b="1" dirty="0" smtClean="0"/>
              <a:t> </a:t>
            </a:r>
            <a:r>
              <a:rPr lang="en-US" sz="2400" b="1" dirty="0" err="1" smtClean="0"/>
              <a:t>Coeptis</a:t>
            </a:r>
            <a:r>
              <a:rPr lang="en-US" sz="2400" b="1" dirty="0" smtClean="0"/>
              <a:t> </a:t>
            </a:r>
            <a:r>
              <a:rPr lang="en-US" sz="2400" dirty="0"/>
              <a:t> </a:t>
            </a:r>
            <a:r>
              <a:rPr lang="en-US" sz="2400" dirty="0" smtClean="0"/>
              <a:t> = He has approved of what has been begun. </a:t>
            </a:r>
          </a:p>
          <a:p>
            <a:pPr marL="342900" indent="-342900">
              <a:lnSpc>
                <a:spcPct val="150000"/>
              </a:lnSpc>
              <a:buFont typeface="+mj-lt"/>
              <a:buAutoNum type="arabicPeriod"/>
            </a:pPr>
            <a:r>
              <a:rPr lang="en-US" sz="2400" b="1" dirty="0" err="1" smtClean="0"/>
              <a:t>Ars</a:t>
            </a:r>
            <a:r>
              <a:rPr lang="en-US" sz="2400" b="1" dirty="0" smtClean="0"/>
              <a:t> Gratia </a:t>
            </a:r>
            <a:r>
              <a:rPr lang="en-US" sz="2400" b="1" dirty="0" err="1" smtClean="0"/>
              <a:t>Artis</a:t>
            </a:r>
            <a:r>
              <a:rPr lang="en-US" sz="2400" b="1" dirty="0" smtClean="0"/>
              <a:t>  = </a:t>
            </a:r>
            <a:r>
              <a:rPr lang="en-US" sz="2400" dirty="0" smtClean="0"/>
              <a:t>Art for the sake of art </a:t>
            </a:r>
          </a:p>
          <a:p>
            <a:pPr marL="342900" indent="-342900">
              <a:lnSpc>
                <a:spcPct val="150000"/>
              </a:lnSpc>
              <a:buFont typeface="+mj-lt"/>
              <a:buAutoNum type="arabicPeriod"/>
            </a:pPr>
            <a:r>
              <a:rPr lang="en-US" sz="2400" b="1" dirty="0" smtClean="0"/>
              <a:t>Cave </a:t>
            </a:r>
            <a:r>
              <a:rPr lang="en-US" sz="2400" b="1" dirty="0" err="1" smtClean="0"/>
              <a:t>canem</a:t>
            </a:r>
            <a:r>
              <a:rPr lang="en-US" sz="2400" b="1" dirty="0"/>
              <a:t> </a:t>
            </a:r>
            <a:r>
              <a:rPr lang="en-US" sz="2400" b="1" dirty="0" smtClean="0"/>
              <a:t> = </a:t>
            </a:r>
            <a:r>
              <a:rPr lang="en-US" sz="2400" dirty="0" smtClean="0"/>
              <a:t>Beware the dog. </a:t>
            </a:r>
          </a:p>
          <a:p>
            <a:pPr marL="342900" indent="-342900">
              <a:lnSpc>
                <a:spcPct val="150000"/>
              </a:lnSpc>
              <a:buFont typeface="+mj-lt"/>
              <a:buAutoNum type="arabicPeriod"/>
            </a:pPr>
            <a:r>
              <a:rPr lang="en-US" sz="2400" b="1" dirty="0" smtClean="0"/>
              <a:t>Caveat Emptor  = </a:t>
            </a:r>
            <a:r>
              <a:rPr lang="en-US" sz="2400" dirty="0" smtClean="0"/>
              <a:t>Let the buyer beware. </a:t>
            </a:r>
          </a:p>
          <a:p>
            <a:pPr marL="342900" indent="-342900">
              <a:lnSpc>
                <a:spcPct val="150000"/>
              </a:lnSpc>
              <a:buFont typeface="+mj-lt"/>
              <a:buAutoNum type="arabicPeriod"/>
            </a:pPr>
            <a:r>
              <a:rPr lang="en-US" sz="2400" b="1" dirty="0" smtClean="0"/>
              <a:t>Cogito ergo sum = </a:t>
            </a:r>
            <a:r>
              <a:rPr lang="en-US" sz="2400" dirty="0" smtClean="0"/>
              <a:t>I think. therefore I am. (Descartes) </a:t>
            </a:r>
          </a:p>
          <a:p>
            <a:pPr marL="342900" indent="-342900">
              <a:lnSpc>
                <a:spcPct val="150000"/>
              </a:lnSpc>
              <a:buFont typeface="+mj-lt"/>
              <a:buAutoNum type="arabicPeriod"/>
            </a:pPr>
            <a:r>
              <a:rPr lang="en-US" sz="2400" b="1" dirty="0" smtClean="0"/>
              <a:t>Corpus </a:t>
            </a:r>
            <a:r>
              <a:rPr lang="en-US" sz="2400" b="1" dirty="0" err="1" smtClean="0"/>
              <a:t>delicti</a:t>
            </a:r>
            <a:r>
              <a:rPr lang="en-US" sz="2400" b="1" dirty="0"/>
              <a:t> </a:t>
            </a:r>
            <a:r>
              <a:rPr lang="en-US" sz="2400" dirty="0" smtClean="0"/>
              <a:t>=  The body of the crime </a:t>
            </a:r>
          </a:p>
          <a:p>
            <a:pPr marL="342900" indent="-342900">
              <a:lnSpc>
                <a:spcPct val="150000"/>
              </a:lnSpc>
              <a:buFont typeface="+mj-lt"/>
              <a:buAutoNum type="arabicPeriod"/>
            </a:pPr>
            <a:r>
              <a:rPr lang="en-US" sz="2400" b="1" dirty="0" err="1" smtClean="0"/>
              <a:t>Dextro</a:t>
            </a:r>
            <a:r>
              <a:rPr lang="en-US" sz="2400" b="1" dirty="0" smtClean="0"/>
              <a:t> </a:t>
            </a:r>
            <a:r>
              <a:rPr lang="en-US" sz="2400" b="1" dirty="0" err="1" smtClean="0"/>
              <a:t>pede</a:t>
            </a:r>
            <a:r>
              <a:rPr lang="en-US" sz="2400" b="1" dirty="0" smtClean="0"/>
              <a:t> </a:t>
            </a:r>
            <a:r>
              <a:rPr lang="en-US" sz="2400" dirty="0" smtClean="0"/>
              <a:t>= Enter with your right foot first. (a good luck sign) </a:t>
            </a:r>
          </a:p>
          <a:p>
            <a:pPr marL="342900" indent="-342900">
              <a:lnSpc>
                <a:spcPct val="150000"/>
              </a:lnSpc>
              <a:buFont typeface="+mj-lt"/>
              <a:buAutoNum type="arabicPeriod"/>
            </a:pPr>
            <a:r>
              <a:rPr lang="en-US" sz="2400" b="1" dirty="0" smtClean="0"/>
              <a:t>E Pluribus Unum  </a:t>
            </a:r>
            <a:r>
              <a:rPr lang="en-US" sz="2400" dirty="0" smtClean="0"/>
              <a:t>= One from many   (MOTTO OF THE  </a:t>
            </a:r>
            <a:r>
              <a:rPr lang="en-US" sz="2400" dirty="0" smtClean="0">
                <a:solidFill>
                  <a:srgbClr val="FF0000"/>
                </a:solidFill>
              </a:rPr>
              <a:t>U</a:t>
            </a:r>
            <a:r>
              <a:rPr lang="en-US" sz="2400" dirty="0" smtClean="0">
                <a:solidFill>
                  <a:schemeClr val="bg1"/>
                </a:solidFill>
              </a:rPr>
              <a:t>S</a:t>
            </a:r>
            <a:r>
              <a:rPr lang="en-US" sz="2400" dirty="0" smtClean="0">
                <a:solidFill>
                  <a:srgbClr val="002060"/>
                </a:solidFill>
              </a:rPr>
              <a:t>A</a:t>
            </a:r>
            <a:r>
              <a:rPr lang="en-US" sz="2400" dirty="0" smtClean="0"/>
              <a:t>!!!)</a:t>
            </a:r>
          </a:p>
          <a:p>
            <a:pPr marL="342900" indent="-342900">
              <a:lnSpc>
                <a:spcPct val="150000"/>
              </a:lnSpc>
              <a:buFont typeface="+mj-lt"/>
              <a:buAutoNum type="arabicPeriod"/>
            </a:pPr>
            <a:r>
              <a:rPr lang="en-US" sz="2400" b="1" dirty="0" smtClean="0"/>
              <a:t>Habeas corpus (ad </a:t>
            </a:r>
            <a:r>
              <a:rPr lang="en-US" sz="2400" b="1" dirty="0" err="1" smtClean="0"/>
              <a:t>subiciendum</a:t>
            </a:r>
            <a:r>
              <a:rPr lang="en-US" sz="2400" dirty="0" smtClean="0"/>
              <a:t>) = You may allow the prisoner (to be handed over for pre-trial determination). </a:t>
            </a:r>
          </a:p>
          <a:p>
            <a:pPr marL="342900" indent="-342900">
              <a:lnSpc>
                <a:spcPct val="150000"/>
              </a:lnSpc>
              <a:buFont typeface="+mj-lt"/>
              <a:buAutoNum type="arabicPeriod"/>
            </a:pPr>
            <a:r>
              <a:rPr lang="en-US" sz="2400" b="1" dirty="0" smtClean="0"/>
              <a:t>In hoc </a:t>
            </a:r>
            <a:r>
              <a:rPr lang="en-US" sz="2400" b="1" dirty="0" err="1" smtClean="0"/>
              <a:t>signo</a:t>
            </a:r>
            <a:r>
              <a:rPr lang="en-US" sz="2400" b="1" dirty="0" smtClean="0"/>
              <a:t> </a:t>
            </a:r>
            <a:r>
              <a:rPr lang="en-US" sz="2400" b="1" dirty="0" err="1" smtClean="0"/>
              <a:t>vinces</a:t>
            </a:r>
            <a:r>
              <a:rPr lang="en-US" sz="2400" b="1" dirty="0" smtClean="0"/>
              <a:t> </a:t>
            </a:r>
            <a:r>
              <a:rPr lang="en-US" sz="2400" dirty="0" smtClean="0"/>
              <a:t>= In this sign you will conquer. (Constantine's cross)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TotalTime>
  <Words>5249</Words>
  <Application>Microsoft Office PowerPoint</Application>
  <PresentationFormat>On-screen Show (4:3)</PresentationFormat>
  <Paragraphs>565</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Geography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Olympian Gods: Family Tree</vt:lpstr>
      <vt:lpstr>What are the Roman names for these Greek gods (+ a few heroes)?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RTSD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AXE, BAILEY</dc:creator>
  <cp:lastModifiedBy>Miklosovic, Caroline</cp:lastModifiedBy>
  <cp:revision>98</cp:revision>
  <dcterms:created xsi:type="dcterms:W3CDTF">2010-03-03T01:48:42Z</dcterms:created>
  <dcterms:modified xsi:type="dcterms:W3CDTF">2015-08-11T10:25:11Z</dcterms:modified>
</cp:coreProperties>
</file>